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4"/>
  </p:notesMasterIdLst>
  <p:handoutMasterIdLst>
    <p:handoutMasterId r:id="rId15"/>
  </p:handoutMasterIdLst>
  <p:sldIdLst>
    <p:sldId id="256" r:id="rId2"/>
    <p:sldId id="301" r:id="rId3"/>
    <p:sldId id="335" r:id="rId4"/>
    <p:sldId id="336" r:id="rId5"/>
    <p:sldId id="337" r:id="rId6"/>
    <p:sldId id="338" r:id="rId7"/>
    <p:sldId id="339" r:id="rId8"/>
    <p:sldId id="340" r:id="rId9"/>
    <p:sldId id="341" r:id="rId10"/>
    <p:sldId id="342" r:id="rId11"/>
    <p:sldId id="343" r:id="rId12"/>
    <p:sldId id="344"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9F9F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354" autoAdjust="0"/>
    <p:restoredTop sz="80024" autoAdjust="0"/>
  </p:normalViewPr>
  <p:slideViewPr>
    <p:cSldViewPr>
      <p:cViewPr varScale="1">
        <p:scale>
          <a:sx n="92" d="100"/>
          <a:sy n="92" d="100"/>
        </p:scale>
        <p:origin x="2112"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90BCE57-58C8-4AE7-BA2F-D004AD83FD80}" type="datetimeFigureOut">
              <a:rPr lang="en-US" smtClean="0"/>
              <a:t>6/16/2020</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C8D7919-BE9F-4467-9042-6F6CBF1CA08D}" type="slidenum">
              <a:rPr lang="en-US" smtClean="0"/>
              <a:t>‹#›</a:t>
            </a:fld>
            <a:endParaRPr lang="en-US" dirty="0"/>
          </a:p>
        </p:txBody>
      </p:sp>
    </p:spTree>
    <p:extLst>
      <p:ext uri="{BB962C8B-B14F-4D97-AF65-F5344CB8AC3E}">
        <p14:creationId xmlns:p14="http://schemas.microsoft.com/office/powerpoint/2010/main" val="269845757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33BB62F-4E2E-4F41-AEAD-D07E24DAA680}" type="datetimeFigureOut">
              <a:rPr lang="en-US" smtClean="0"/>
              <a:t>6/16/2020</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812B1B7-211C-470D-8B0B-79FB8D4C83B5}" type="slidenum">
              <a:rPr lang="en-US" smtClean="0"/>
              <a:t>‹#›</a:t>
            </a:fld>
            <a:endParaRPr lang="en-US" dirty="0"/>
          </a:p>
        </p:txBody>
      </p:sp>
    </p:spTree>
    <p:extLst>
      <p:ext uri="{BB962C8B-B14F-4D97-AF65-F5344CB8AC3E}">
        <p14:creationId xmlns:p14="http://schemas.microsoft.com/office/powerpoint/2010/main" val="34073962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204C17-F1E9-420B-B046-BEBA20745622}"/>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9CF883EE-E102-4F9E-B1C9-739D44BE55A3}"/>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A7F70CA8-7497-4E78-88FE-000A16364626}"/>
              </a:ext>
            </a:extLst>
          </p:cNvPr>
          <p:cNvSpPr>
            <a:spLocks noGrp="1"/>
          </p:cNvSpPr>
          <p:nvPr>
            <p:ph type="dt" sz="half" idx="10"/>
          </p:nvPr>
        </p:nvSpPr>
        <p:spPr/>
        <p:txBody>
          <a:bodyPr/>
          <a:lstStyle/>
          <a:p>
            <a:fld id="{A2E8E774-8B37-4446-915A-466989212750}" type="datetime1">
              <a:rPr lang="en-US" smtClean="0"/>
              <a:t>6/16/2020</a:t>
            </a:fld>
            <a:endParaRPr lang="en-US" dirty="0"/>
          </a:p>
        </p:txBody>
      </p:sp>
      <p:sp>
        <p:nvSpPr>
          <p:cNvPr id="5" name="Footer Placeholder 4">
            <a:extLst>
              <a:ext uri="{FF2B5EF4-FFF2-40B4-BE49-F238E27FC236}">
                <a16:creationId xmlns:a16="http://schemas.microsoft.com/office/drawing/2014/main" id="{934541BF-8F7B-4BF3-942A-673F2E4860D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FDC5469-9831-49C9-9938-F52F61F7E6B0}"/>
              </a:ext>
            </a:extLst>
          </p:cNvPr>
          <p:cNvSpPr>
            <a:spLocks noGrp="1"/>
          </p:cNvSpPr>
          <p:nvPr>
            <p:ph type="sldNum" sz="quarter" idx="12"/>
          </p:nvPr>
        </p:nvSpPr>
        <p:spPr/>
        <p:txBody>
          <a:bodyPr/>
          <a:lstStyle/>
          <a:p>
            <a:fld id="{D93831B6-0147-426F-BCA4-2B81AEB2BD94}" type="slidenum">
              <a:rPr lang="en-US" smtClean="0"/>
              <a:t>‹#›</a:t>
            </a:fld>
            <a:endParaRPr lang="en-US" dirty="0"/>
          </a:p>
        </p:txBody>
      </p:sp>
    </p:spTree>
    <p:extLst>
      <p:ext uri="{BB962C8B-B14F-4D97-AF65-F5344CB8AC3E}">
        <p14:creationId xmlns:p14="http://schemas.microsoft.com/office/powerpoint/2010/main" val="27700850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53366F-F0BD-49DD-9BFE-0005E41E56A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30225A7-3D8B-4F08-A753-E072D440CA80}"/>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1F39C7D-F272-4B86-9BBC-8597507BEB3B}"/>
              </a:ext>
            </a:extLst>
          </p:cNvPr>
          <p:cNvSpPr>
            <a:spLocks noGrp="1"/>
          </p:cNvSpPr>
          <p:nvPr>
            <p:ph type="dt" sz="half" idx="10"/>
          </p:nvPr>
        </p:nvSpPr>
        <p:spPr/>
        <p:txBody>
          <a:bodyPr/>
          <a:lstStyle/>
          <a:p>
            <a:fld id="{7D8B3C1D-2820-43C0-9E86-0921993DDF04}" type="datetime1">
              <a:rPr lang="en-US" smtClean="0"/>
              <a:t>6/16/2020</a:t>
            </a:fld>
            <a:endParaRPr lang="en-US" dirty="0"/>
          </a:p>
        </p:txBody>
      </p:sp>
      <p:sp>
        <p:nvSpPr>
          <p:cNvPr id="5" name="Footer Placeholder 4">
            <a:extLst>
              <a:ext uri="{FF2B5EF4-FFF2-40B4-BE49-F238E27FC236}">
                <a16:creationId xmlns:a16="http://schemas.microsoft.com/office/drawing/2014/main" id="{F76EC4F4-12F1-44C6-A3A4-441BF7AE84E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5741BB0-858A-4B12-883D-FCFC08D231BB}"/>
              </a:ext>
            </a:extLst>
          </p:cNvPr>
          <p:cNvSpPr>
            <a:spLocks noGrp="1"/>
          </p:cNvSpPr>
          <p:nvPr>
            <p:ph type="sldNum" sz="quarter" idx="12"/>
          </p:nvPr>
        </p:nvSpPr>
        <p:spPr/>
        <p:txBody>
          <a:bodyPr/>
          <a:lstStyle/>
          <a:p>
            <a:fld id="{D93831B6-0147-426F-BCA4-2B81AEB2BD94}" type="slidenum">
              <a:rPr lang="en-US" smtClean="0"/>
              <a:t>‹#›</a:t>
            </a:fld>
            <a:endParaRPr lang="en-US" dirty="0"/>
          </a:p>
        </p:txBody>
      </p:sp>
    </p:spTree>
    <p:extLst>
      <p:ext uri="{BB962C8B-B14F-4D97-AF65-F5344CB8AC3E}">
        <p14:creationId xmlns:p14="http://schemas.microsoft.com/office/powerpoint/2010/main" val="5749994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E105EA1-44A9-4840-B574-38CD6C081363}"/>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AB0C1D9-78E3-4E11-AB31-F3F1CDFF1BAA}"/>
              </a:ext>
            </a:extLst>
          </p:cNvPr>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1F40ED1-AAEF-4F2D-95EF-C386F2265F60}"/>
              </a:ext>
            </a:extLst>
          </p:cNvPr>
          <p:cNvSpPr>
            <a:spLocks noGrp="1"/>
          </p:cNvSpPr>
          <p:nvPr>
            <p:ph type="dt" sz="half" idx="10"/>
          </p:nvPr>
        </p:nvSpPr>
        <p:spPr/>
        <p:txBody>
          <a:bodyPr/>
          <a:lstStyle/>
          <a:p>
            <a:fld id="{8171AF4E-8856-403E-B5BA-3167023D4DDF}" type="datetime1">
              <a:rPr lang="en-US" smtClean="0"/>
              <a:t>6/16/2020</a:t>
            </a:fld>
            <a:endParaRPr lang="en-US" dirty="0"/>
          </a:p>
        </p:txBody>
      </p:sp>
      <p:sp>
        <p:nvSpPr>
          <p:cNvPr id="5" name="Footer Placeholder 4">
            <a:extLst>
              <a:ext uri="{FF2B5EF4-FFF2-40B4-BE49-F238E27FC236}">
                <a16:creationId xmlns:a16="http://schemas.microsoft.com/office/drawing/2014/main" id="{81185ED5-1420-42B8-B65E-ABB8624BCF8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8E91790-5DF0-472A-93AE-F606899102E1}"/>
              </a:ext>
            </a:extLst>
          </p:cNvPr>
          <p:cNvSpPr>
            <a:spLocks noGrp="1"/>
          </p:cNvSpPr>
          <p:nvPr>
            <p:ph type="sldNum" sz="quarter" idx="12"/>
          </p:nvPr>
        </p:nvSpPr>
        <p:spPr/>
        <p:txBody>
          <a:bodyPr/>
          <a:lstStyle/>
          <a:p>
            <a:fld id="{D93831B6-0147-426F-BCA4-2B81AEB2BD94}" type="slidenum">
              <a:rPr lang="en-US" smtClean="0"/>
              <a:t>‹#›</a:t>
            </a:fld>
            <a:endParaRPr lang="en-US" dirty="0"/>
          </a:p>
        </p:txBody>
      </p:sp>
    </p:spTree>
    <p:extLst>
      <p:ext uri="{BB962C8B-B14F-4D97-AF65-F5344CB8AC3E}">
        <p14:creationId xmlns:p14="http://schemas.microsoft.com/office/powerpoint/2010/main" val="37568920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Text Placeholder 2"/>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F29E5DA-6E01-4328-9EEC-1342415598EB}"/>
              </a:ext>
            </a:extLst>
          </p:cNvPr>
          <p:cNvSpPr>
            <a:spLocks noGrp="1"/>
          </p:cNvSpPr>
          <p:nvPr>
            <p:ph type="dt" sz="half" idx="10"/>
          </p:nvPr>
        </p:nvSpPr>
        <p:spPr/>
        <p:txBody>
          <a:bodyPr/>
          <a:lstStyle>
            <a:lvl1pPr>
              <a:defRPr>
                <a:latin typeface="Arial" pitchFamily="34" charset="0"/>
                <a:ea typeface="ＭＳ Ｐゴシック" pitchFamily="34" charset="-128"/>
              </a:defRPr>
            </a:lvl1pPr>
          </a:lstStyle>
          <a:p>
            <a:pPr>
              <a:defRPr/>
            </a:pPr>
            <a:fld id="{F760491D-4646-4CBE-8087-6CD7686597A9}" type="datetime1">
              <a:rPr lang="en-US" altLang="en-US"/>
              <a:pPr>
                <a:defRPr/>
              </a:pPr>
              <a:t>6/16/2020</a:t>
            </a:fld>
            <a:endParaRPr lang="en-US" altLang="en-US"/>
          </a:p>
        </p:txBody>
      </p:sp>
      <p:sp>
        <p:nvSpPr>
          <p:cNvPr id="5" name="Footer Placeholder 4">
            <a:extLst>
              <a:ext uri="{FF2B5EF4-FFF2-40B4-BE49-F238E27FC236}">
                <a16:creationId xmlns:a16="http://schemas.microsoft.com/office/drawing/2014/main" id="{C12B5970-8C21-4889-BBC3-5647D291A443}"/>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88779992-9E82-4886-A304-FA576C0DA184}"/>
              </a:ext>
            </a:extLst>
          </p:cNvPr>
          <p:cNvSpPr>
            <a:spLocks noGrp="1"/>
          </p:cNvSpPr>
          <p:nvPr>
            <p:ph type="sldNum" sz="quarter" idx="12"/>
          </p:nvPr>
        </p:nvSpPr>
        <p:spPr/>
        <p:txBody>
          <a:bodyPr/>
          <a:lstStyle>
            <a:lvl1pPr>
              <a:defRPr smtClean="0"/>
            </a:lvl1pPr>
          </a:lstStyle>
          <a:p>
            <a:pPr>
              <a:defRPr/>
            </a:pPr>
            <a:fld id="{3ECB1282-34EC-4603-BF1A-E98D6F9D8236}" type="slidenum">
              <a:rPr lang="en-US" altLang="en-US"/>
              <a:pPr>
                <a:defRPr/>
              </a:pPr>
              <a:t>‹#›</a:t>
            </a:fld>
            <a:endParaRPr lang="en-US" altLang="en-US"/>
          </a:p>
        </p:txBody>
      </p:sp>
    </p:spTree>
    <p:extLst>
      <p:ext uri="{BB962C8B-B14F-4D97-AF65-F5344CB8AC3E}">
        <p14:creationId xmlns:p14="http://schemas.microsoft.com/office/powerpoint/2010/main" val="27548486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C55992-E4C3-4B1F-A198-F41963BA793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CE2DF67-7776-4EC3-9173-3C518136C160}"/>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35707F5-F863-4EBD-AECC-D92D1E5EBA37}"/>
              </a:ext>
            </a:extLst>
          </p:cNvPr>
          <p:cNvSpPr>
            <a:spLocks noGrp="1"/>
          </p:cNvSpPr>
          <p:nvPr>
            <p:ph type="dt" sz="half" idx="10"/>
          </p:nvPr>
        </p:nvSpPr>
        <p:spPr/>
        <p:txBody>
          <a:bodyPr/>
          <a:lstStyle/>
          <a:p>
            <a:fld id="{21EAAD00-681B-4A6E-9F5E-DCAADEE812A6}" type="datetime1">
              <a:rPr lang="en-US" smtClean="0"/>
              <a:t>6/16/2020</a:t>
            </a:fld>
            <a:endParaRPr lang="en-US" dirty="0"/>
          </a:p>
        </p:txBody>
      </p:sp>
      <p:sp>
        <p:nvSpPr>
          <p:cNvPr id="5" name="Footer Placeholder 4">
            <a:extLst>
              <a:ext uri="{FF2B5EF4-FFF2-40B4-BE49-F238E27FC236}">
                <a16:creationId xmlns:a16="http://schemas.microsoft.com/office/drawing/2014/main" id="{23A4E4C2-6145-4406-831E-FEE0399FF9E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7403543-CBC8-405A-ABF3-56C97DD05DE6}"/>
              </a:ext>
            </a:extLst>
          </p:cNvPr>
          <p:cNvSpPr>
            <a:spLocks noGrp="1"/>
          </p:cNvSpPr>
          <p:nvPr>
            <p:ph type="sldNum" sz="quarter" idx="12"/>
          </p:nvPr>
        </p:nvSpPr>
        <p:spPr/>
        <p:txBody>
          <a:bodyPr/>
          <a:lstStyle/>
          <a:p>
            <a:fld id="{D93831B6-0147-426F-BCA4-2B81AEB2BD94}" type="slidenum">
              <a:rPr lang="en-US" smtClean="0"/>
              <a:t>‹#›</a:t>
            </a:fld>
            <a:endParaRPr lang="en-US" dirty="0"/>
          </a:p>
        </p:txBody>
      </p:sp>
    </p:spTree>
    <p:extLst>
      <p:ext uri="{BB962C8B-B14F-4D97-AF65-F5344CB8AC3E}">
        <p14:creationId xmlns:p14="http://schemas.microsoft.com/office/powerpoint/2010/main" val="12622222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C8A278-F0B0-47FC-92B4-D042A181BF87}"/>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462CF30B-F87D-4613-9598-6AF954E2D768}"/>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F5DC2AFA-BBC3-40C7-B87A-1CC0A7EE5CF4}"/>
              </a:ext>
            </a:extLst>
          </p:cNvPr>
          <p:cNvSpPr>
            <a:spLocks noGrp="1"/>
          </p:cNvSpPr>
          <p:nvPr>
            <p:ph type="dt" sz="half" idx="10"/>
          </p:nvPr>
        </p:nvSpPr>
        <p:spPr/>
        <p:txBody>
          <a:bodyPr/>
          <a:lstStyle/>
          <a:p>
            <a:fld id="{1EC0B7F2-1F8D-4445-99D3-B723E0383086}" type="datetime1">
              <a:rPr lang="en-US" smtClean="0"/>
              <a:t>6/16/2020</a:t>
            </a:fld>
            <a:endParaRPr lang="en-US" dirty="0"/>
          </a:p>
        </p:txBody>
      </p:sp>
      <p:sp>
        <p:nvSpPr>
          <p:cNvPr id="5" name="Footer Placeholder 4">
            <a:extLst>
              <a:ext uri="{FF2B5EF4-FFF2-40B4-BE49-F238E27FC236}">
                <a16:creationId xmlns:a16="http://schemas.microsoft.com/office/drawing/2014/main" id="{03583EE6-C4DC-4E1B-B925-86BC2F0A903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4D8D02A-3374-4AC7-80D4-939536A5ACE4}"/>
              </a:ext>
            </a:extLst>
          </p:cNvPr>
          <p:cNvSpPr>
            <a:spLocks noGrp="1"/>
          </p:cNvSpPr>
          <p:nvPr>
            <p:ph type="sldNum" sz="quarter" idx="12"/>
          </p:nvPr>
        </p:nvSpPr>
        <p:spPr/>
        <p:txBody>
          <a:bodyPr/>
          <a:lstStyle/>
          <a:p>
            <a:fld id="{D93831B6-0147-426F-BCA4-2B81AEB2BD94}" type="slidenum">
              <a:rPr lang="en-US" smtClean="0"/>
              <a:t>‹#›</a:t>
            </a:fld>
            <a:endParaRPr lang="en-US" dirty="0"/>
          </a:p>
        </p:txBody>
      </p:sp>
    </p:spTree>
    <p:extLst>
      <p:ext uri="{BB962C8B-B14F-4D97-AF65-F5344CB8AC3E}">
        <p14:creationId xmlns:p14="http://schemas.microsoft.com/office/powerpoint/2010/main" val="40123457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BD35DB-E926-4E5C-AFCA-CE3B6680CB3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D151235-1BF7-4222-BF1B-E589709C3195}"/>
              </a:ext>
            </a:extLst>
          </p:cNvPr>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7F25964-8163-4647-8B03-7352FA006078}"/>
              </a:ext>
            </a:extLst>
          </p:cNvPr>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3BA4525-24E4-4BCB-859E-27FF32616ED2}"/>
              </a:ext>
            </a:extLst>
          </p:cNvPr>
          <p:cNvSpPr>
            <a:spLocks noGrp="1"/>
          </p:cNvSpPr>
          <p:nvPr>
            <p:ph type="dt" sz="half" idx="10"/>
          </p:nvPr>
        </p:nvSpPr>
        <p:spPr/>
        <p:txBody>
          <a:bodyPr/>
          <a:lstStyle/>
          <a:p>
            <a:fld id="{C8CB255E-EB3B-4121-998F-AB8F85409DC2}" type="datetime1">
              <a:rPr lang="en-US" smtClean="0"/>
              <a:t>6/16/2020</a:t>
            </a:fld>
            <a:endParaRPr lang="en-US" dirty="0"/>
          </a:p>
        </p:txBody>
      </p:sp>
      <p:sp>
        <p:nvSpPr>
          <p:cNvPr id="6" name="Footer Placeholder 5">
            <a:extLst>
              <a:ext uri="{FF2B5EF4-FFF2-40B4-BE49-F238E27FC236}">
                <a16:creationId xmlns:a16="http://schemas.microsoft.com/office/drawing/2014/main" id="{950E3C45-218A-471B-B20E-4DAF17607B52}"/>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27AF2EC4-0659-4C2A-82E6-26ECF67DF880}"/>
              </a:ext>
            </a:extLst>
          </p:cNvPr>
          <p:cNvSpPr>
            <a:spLocks noGrp="1"/>
          </p:cNvSpPr>
          <p:nvPr>
            <p:ph type="sldNum" sz="quarter" idx="12"/>
          </p:nvPr>
        </p:nvSpPr>
        <p:spPr/>
        <p:txBody>
          <a:bodyPr/>
          <a:lstStyle/>
          <a:p>
            <a:fld id="{D93831B6-0147-426F-BCA4-2B81AEB2BD94}" type="slidenum">
              <a:rPr lang="en-US" smtClean="0"/>
              <a:t>‹#›</a:t>
            </a:fld>
            <a:endParaRPr lang="en-US" dirty="0"/>
          </a:p>
        </p:txBody>
      </p:sp>
    </p:spTree>
    <p:extLst>
      <p:ext uri="{BB962C8B-B14F-4D97-AF65-F5344CB8AC3E}">
        <p14:creationId xmlns:p14="http://schemas.microsoft.com/office/powerpoint/2010/main" val="17652375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C1D936-054F-4410-93C1-FC2E9F064349}"/>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4CE0FB8-B7A7-4D30-A3FC-FEF0FCE6CA83}"/>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a:extLst>
              <a:ext uri="{FF2B5EF4-FFF2-40B4-BE49-F238E27FC236}">
                <a16:creationId xmlns:a16="http://schemas.microsoft.com/office/drawing/2014/main" id="{5133795A-48E9-40F5-AB79-3286026E89BB}"/>
              </a:ext>
            </a:extLst>
          </p:cNvPr>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C358E27-5B69-4B2D-B0DD-7CB7C9F99E57}"/>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a:extLst>
              <a:ext uri="{FF2B5EF4-FFF2-40B4-BE49-F238E27FC236}">
                <a16:creationId xmlns:a16="http://schemas.microsoft.com/office/drawing/2014/main" id="{4C556066-E2AD-4245-9AAF-1146285392CE}"/>
              </a:ext>
            </a:extLst>
          </p:cNvPr>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E4BFCFC-7C06-44AB-90FC-E8BD5ACF77D4}"/>
              </a:ext>
            </a:extLst>
          </p:cNvPr>
          <p:cNvSpPr>
            <a:spLocks noGrp="1"/>
          </p:cNvSpPr>
          <p:nvPr>
            <p:ph type="dt" sz="half" idx="10"/>
          </p:nvPr>
        </p:nvSpPr>
        <p:spPr/>
        <p:txBody>
          <a:bodyPr/>
          <a:lstStyle/>
          <a:p>
            <a:fld id="{01D8E7C4-D27C-495C-ADC2-FFE654FD17B4}" type="datetime1">
              <a:rPr lang="en-US" smtClean="0"/>
              <a:t>6/16/2020</a:t>
            </a:fld>
            <a:endParaRPr lang="en-US" dirty="0"/>
          </a:p>
        </p:txBody>
      </p:sp>
      <p:sp>
        <p:nvSpPr>
          <p:cNvPr id="8" name="Footer Placeholder 7">
            <a:extLst>
              <a:ext uri="{FF2B5EF4-FFF2-40B4-BE49-F238E27FC236}">
                <a16:creationId xmlns:a16="http://schemas.microsoft.com/office/drawing/2014/main" id="{D56995DA-965C-48D4-84D2-5F4354704957}"/>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A66F30B4-B959-49BD-9015-7898C8F8B8BD}"/>
              </a:ext>
            </a:extLst>
          </p:cNvPr>
          <p:cNvSpPr>
            <a:spLocks noGrp="1"/>
          </p:cNvSpPr>
          <p:nvPr>
            <p:ph type="sldNum" sz="quarter" idx="12"/>
          </p:nvPr>
        </p:nvSpPr>
        <p:spPr/>
        <p:txBody>
          <a:bodyPr/>
          <a:lstStyle/>
          <a:p>
            <a:fld id="{D93831B6-0147-426F-BCA4-2B81AEB2BD94}" type="slidenum">
              <a:rPr lang="en-US" smtClean="0"/>
              <a:t>‹#›</a:t>
            </a:fld>
            <a:endParaRPr lang="en-US" dirty="0"/>
          </a:p>
        </p:txBody>
      </p:sp>
    </p:spTree>
    <p:extLst>
      <p:ext uri="{BB962C8B-B14F-4D97-AF65-F5344CB8AC3E}">
        <p14:creationId xmlns:p14="http://schemas.microsoft.com/office/powerpoint/2010/main" val="25716538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0E71CE-7383-49A8-986C-5BB1FA97857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5F07290-EEB4-4FB2-AEEA-738D970A6141}"/>
              </a:ext>
            </a:extLst>
          </p:cNvPr>
          <p:cNvSpPr>
            <a:spLocks noGrp="1"/>
          </p:cNvSpPr>
          <p:nvPr>
            <p:ph type="dt" sz="half" idx="10"/>
          </p:nvPr>
        </p:nvSpPr>
        <p:spPr/>
        <p:txBody>
          <a:bodyPr/>
          <a:lstStyle/>
          <a:p>
            <a:fld id="{A12C7DC0-9B9A-4379-B2BB-0D470E8B321C}" type="datetime1">
              <a:rPr lang="en-US" smtClean="0"/>
              <a:t>6/16/2020</a:t>
            </a:fld>
            <a:endParaRPr lang="en-US" dirty="0"/>
          </a:p>
        </p:txBody>
      </p:sp>
      <p:sp>
        <p:nvSpPr>
          <p:cNvPr id="4" name="Footer Placeholder 3">
            <a:extLst>
              <a:ext uri="{FF2B5EF4-FFF2-40B4-BE49-F238E27FC236}">
                <a16:creationId xmlns:a16="http://schemas.microsoft.com/office/drawing/2014/main" id="{20416361-E127-4A4A-9552-33CBBFA5407A}"/>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633F6E85-ADB6-46C4-A33D-3D7E6A05F47E}"/>
              </a:ext>
            </a:extLst>
          </p:cNvPr>
          <p:cNvSpPr>
            <a:spLocks noGrp="1"/>
          </p:cNvSpPr>
          <p:nvPr>
            <p:ph type="sldNum" sz="quarter" idx="12"/>
          </p:nvPr>
        </p:nvSpPr>
        <p:spPr/>
        <p:txBody>
          <a:bodyPr/>
          <a:lstStyle/>
          <a:p>
            <a:fld id="{D93831B6-0147-426F-BCA4-2B81AEB2BD94}" type="slidenum">
              <a:rPr lang="en-US" smtClean="0"/>
              <a:t>‹#›</a:t>
            </a:fld>
            <a:endParaRPr lang="en-US" dirty="0"/>
          </a:p>
        </p:txBody>
      </p:sp>
    </p:spTree>
    <p:extLst>
      <p:ext uri="{BB962C8B-B14F-4D97-AF65-F5344CB8AC3E}">
        <p14:creationId xmlns:p14="http://schemas.microsoft.com/office/powerpoint/2010/main" val="1363025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C689156-BA6E-4A44-A6F2-11379B66AB01}"/>
              </a:ext>
            </a:extLst>
          </p:cNvPr>
          <p:cNvSpPr>
            <a:spLocks noGrp="1"/>
          </p:cNvSpPr>
          <p:nvPr>
            <p:ph type="dt" sz="half" idx="10"/>
          </p:nvPr>
        </p:nvSpPr>
        <p:spPr/>
        <p:txBody>
          <a:bodyPr/>
          <a:lstStyle/>
          <a:p>
            <a:fld id="{B3A924D2-4363-4AB4-ACA8-1929B5D23503}" type="datetime1">
              <a:rPr lang="en-US" smtClean="0"/>
              <a:t>6/16/2020</a:t>
            </a:fld>
            <a:endParaRPr lang="en-US" dirty="0"/>
          </a:p>
        </p:txBody>
      </p:sp>
      <p:sp>
        <p:nvSpPr>
          <p:cNvPr id="3" name="Footer Placeholder 2">
            <a:extLst>
              <a:ext uri="{FF2B5EF4-FFF2-40B4-BE49-F238E27FC236}">
                <a16:creationId xmlns:a16="http://schemas.microsoft.com/office/drawing/2014/main" id="{A7B58E84-9EC1-4F01-B2A4-7632066C3A28}"/>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A51011D2-F8E9-437F-AC16-15A8058A26B6}"/>
              </a:ext>
            </a:extLst>
          </p:cNvPr>
          <p:cNvSpPr>
            <a:spLocks noGrp="1"/>
          </p:cNvSpPr>
          <p:nvPr>
            <p:ph type="sldNum" sz="quarter" idx="12"/>
          </p:nvPr>
        </p:nvSpPr>
        <p:spPr/>
        <p:txBody>
          <a:bodyPr/>
          <a:lstStyle/>
          <a:p>
            <a:fld id="{D93831B6-0147-426F-BCA4-2B81AEB2BD94}" type="slidenum">
              <a:rPr lang="en-US" smtClean="0"/>
              <a:t>‹#›</a:t>
            </a:fld>
            <a:endParaRPr lang="en-US" dirty="0"/>
          </a:p>
        </p:txBody>
      </p:sp>
    </p:spTree>
    <p:extLst>
      <p:ext uri="{BB962C8B-B14F-4D97-AF65-F5344CB8AC3E}">
        <p14:creationId xmlns:p14="http://schemas.microsoft.com/office/powerpoint/2010/main" val="33327237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6047DA-A507-4978-8AB4-4FEED4691DDB}"/>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5145345E-E325-4333-8DFB-CD3E77B8E00C}"/>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DFE7C4D-CF0D-4432-BB4D-7B9D06C91863}"/>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a:extLst>
              <a:ext uri="{FF2B5EF4-FFF2-40B4-BE49-F238E27FC236}">
                <a16:creationId xmlns:a16="http://schemas.microsoft.com/office/drawing/2014/main" id="{5881AED2-1769-4367-82CA-9446DA59F66C}"/>
              </a:ext>
            </a:extLst>
          </p:cNvPr>
          <p:cNvSpPr>
            <a:spLocks noGrp="1"/>
          </p:cNvSpPr>
          <p:nvPr>
            <p:ph type="dt" sz="half" idx="10"/>
          </p:nvPr>
        </p:nvSpPr>
        <p:spPr/>
        <p:txBody>
          <a:bodyPr/>
          <a:lstStyle/>
          <a:p>
            <a:fld id="{F4086C4A-FDAA-4758-B64E-E5C5CDE45593}" type="datetime1">
              <a:rPr lang="en-US" smtClean="0"/>
              <a:t>6/16/2020</a:t>
            </a:fld>
            <a:endParaRPr lang="en-US" dirty="0"/>
          </a:p>
        </p:txBody>
      </p:sp>
      <p:sp>
        <p:nvSpPr>
          <p:cNvPr id="6" name="Footer Placeholder 5">
            <a:extLst>
              <a:ext uri="{FF2B5EF4-FFF2-40B4-BE49-F238E27FC236}">
                <a16:creationId xmlns:a16="http://schemas.microsoft.com/office/drawing/2014/main" id="{3B172CB9-4CDC-46A3-8C9B-75459E7BE91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23FBDAAC-69DE-4552-A953-C63888641770}"/>
              </a:ext>
            </a:extLst>
          </p:cNvPr>
          <p:cNvSpPr>
            <a:spLocks noGrp="1"/>
          </p:cNvSpPr>
          <p:nvPr>
            <p:ph type="sldNum" sz="quarter" idx="12"/>
          </p:nvPr>
        </p:nvSpPr>
        <p:spPr/>
        <p:txBody>
          <a:bodyPr/>
          <a:lstStyle/>
          <a:p>
            <a:fld id="{D93831B6-0147-426F-BCA4-2B81AEB2BD94}" type="slidenum">
              <a:rPr lang="en-US" smtClean="0"/>
              <a:t>‹#›</a:t>
            </a:fld>
            <a:endParaRPr lang="en-US" dirty="0"/>
          </a:p>
        </p:txBody>
      </p:sp>
    </p:spTree>
    <p:extLst>
      <p:ext uri="{BB962C8B-B14F-4D97-AF65-F5344CB8AC3E}">
        <p14:creationId xmlns:p14="http://schemas.microsoft.com/office/powerpoint/2010/main" val="16867370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DDB7ED-CFFF-457E-BE48-7AA39E8FED95}"/>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479BA527-3D54-4058-9269-79E9110288D6}"/>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dirty="0"/>
          </a:p>
        </p:txBody>
      </p:sp>
      <p:sp>
        <p:nvSpPr>
          <p:cNvPr id="4" name="Text Placeholder 3">
            <a:extLst>
              <a:ext uri="{FF2B5EF4-FFF2-40B4-BE49-F238E27FC236}">
                <a16:creationId xmlns:a16="http://schemas.microsoft.com/office/drawing/2014/main" id="{5D966F09-1B1C-4D20-9B04-1782F70E6EF4}"/>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a:extLst>
              <a:ext uri="{FF2B5EF4-FFF2-40B4-BE49-F238E27FC236}">
                <a16:creationId xmlns:a16="http://schemas.microsoft.com/office/drawing/2014/main" id="{79A10FFC-6599-402F-9E81-9131AE986BC4}"/>
              </a:ext>
            </a:extLst>
          </p:cNvPr>
          <p:cNvSpPr>
            <a:spLocks noGrp="1"/>
          </p:cNvSpPr>
          <p:nvPr>
            <p:ph type="dt" sz="half" idx="10"/>
          </p:nvPr>
        </p:nvSpPr>
        <p:spPr/>
        <p:txBody>
          <a:bodyPr/>
          <a:lstStyle/>
          <a:p>
            <a:fld id="{E194C0DB-8948-4BFB-9BE3-C773AB0466D7}" type="datetime1">
              <a:rPr lang="en-US" smtClean="0"/>
              <a:t>6/16/2020</a:t>
            </a:fld>
            <a:endParaRPr lang="en-US" dirty="0"/>
          </a:p>
        </p:txBody>
      </p:sp>
      <p:sp>
        <p:nvSpPr>
          <p:cNvPr id="6" name="Footer Placeholder 5">
            <a:extLst>
              <a:ext uri="{FF2B5EF4-FFF2-40B4-BE49-F238E27FC236}">
                <a16:creationId xmlns:a16="http://schemas.microsoft.com/office/drawing/2014/main" id="{BFA38B55-9103-4D4B-9275-437312E10B5A}"/>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2CB476E-6E1D-4F17-AB4D-13D7362549CD}"/>
              </a:ext>
            </a:extLst>
          </p:cNvPr>
          <p:cNvSpPr>
            <a:spLocks noGrp="1"/>
          </p:cNvSpPr>
          <p:nvPr>
            <p:ph type="sldNum" sz="quarter" idx="12"/>
          </p:nvPr>
        </p:nvSpPr>
        <p:spPr/>
        <p:txBody>
          <a:bodyPr/>
          <a:lstStyle/>
          <a:p>
            <a:fld id="{D93831B6-0147-426F-BCA4-2B81AEB2BD94}" type="slidenum">
              <a:rPr lang="en-US" smtClean="0"/>
              <a:t>‹#›</a:t>
            </a:fld>
            <a:endParaRPr lang="en-US" dirty="0"/>
          </a:p>
        </p:txBody>
      </p:sp>
    </p:spTree>
    <p:extLst>
      <p:ext uri="{BB962C8B-B14F-4D97-AF65-F5344CB8AC3E}">
        <p14:creationId xmlns:p14="http://schemas.microsoft.com/office/powerpoint/2010/main" val="9213879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9F9F9"/>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AD8FEF5-2F0A-4F01-AF89-07D512DE507B}"/>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8FB1ADA-8233-4D42-8453-9C76EB2AE8FB}"/>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7E20CE3-52C6-4DFD-8559-7D0BFE0D14E9}"/>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ED0D8DEB-644A-4A56-BB50-26D71AAFD9B8}" type="datetime1">
              <a:rPr lang="en-US" smtClean="0"/>
              <a:t>6/16/2020</a:t>
            </a:fld>
            <a:endParaRPr lang="en-US" dirty="0"/>
          </a:p>
        </p:txBody>
      </p:sp>
      <p:sp>
        <p:nvSpPr>
          <p:cNvPr id="5" name="Footer Placeholder 4">
            <a:extLst>
              <a:ext uri="{FF2B5EF4-FFF2-40B4-BE49-F238E27FC236}">
                <a16:creationId xmlns:a16="http://schemas.microsoft.com/office/drawing/2014/main" id="{DD858ECF-BBDC-4D38-877F-B248EEEAB5F1}"/>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2E40DDE2-1AD2-4E5E-BF43-B96596B20D5A}"/>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93831B6-0147-426F-BCA4-2B81AEB2BD94}" type="slidenum">
              <a:rPr lang="en-US" smtClean="0"/>
              <a:t>‹#›</a:t>
            </a:fld>
            <a:endParaRPr lang="en-US" dirty="0"/>
          </a:p>
        </p:txBody>
      </p:sp>
    </p:spTree>
    <p:extLst>
      <p:ext uri="{BB962C8B-B14F-4D97-AF65-F5344CB8AC3E}">
        <p14:creationId xmlns:p14="http://schemas.microsoft.com/office/powerpoint/2010/main" val="2932931529"/>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hyperlink" Target="mailto:csluss@primerus.com" TargetMode="External"/><Relationship Id="rId2" Type="http://schemas.openxmlformats.org/officeDocument/2006/relationships/hyperlink" Target="http://www.primerus.com/" TargetMode="External"/><Relationship Id="rId1" Type="http://schemas.openxmlformats.org/officeDocument/2006/relationships/slideLayout" Target="../slideLayouts/slideLayout12.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hyperlink" Target="mailto:dnogowski@earpcohn.com" TargetMode="External"/><Relationship Id="rId7" Type="http://schemas.openxmlformats.org/officeDocument/2006/relationships/image" Target="../media/image2.png"/><Relationship Id="rId2" Type="http://schemas.openxmlformats.org/officeDocument/2006/relationships/image" Target="../media/image4.jpeg"/><Relationship Id="rId1" Type="http://schemas.openxmlformats.org/officeDocument/2006/relationships/slideLayout" Target="../slideLayouts/slideLayout6.xml"/><Relationship Id="rId6" Type="http://schemas.openxmlformats.org/officeDocument/2006/relationships/image" Target="../media/image1.png"/><Relationship Id="rId5" Type="http://schemas.openxmlformats.org/officeDocument/2006/relationships/hyperlink" Target="mailto:cfwnlex@gmail.com" TargetMode="External"/><Relationship Id="rId4" Type="http://schemas.openxmlformats.org/officeDocument/2006/relationships/image" Target="../media/image5.jp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1036" y="1143000"/>
            <a:ext cx="7772400" cy="1470025"/>
          </a:xfrm>
        </p:spPr>
        <p:txBody>
          <a:bodyPr>
            <a:normAutofit/>
          </a:bodyPr>
          <a:lstStyle/>
          <a:p>
            <a:r>
              <a:rPr lang="en-US" dirty="0"/>
              <a:t>Welcome to Primerus!</a:t>
            </a:r>
          </a:p>
        </p:txBody>
      </p:sp>
      <p:sp>
        <p:nvSpPr>
          <p:cNvPr id="3" name="Subtitle 2"/>
          <p:cNvSpPr>
            <a:spLocks noGrp="1"/>
          </p:cNvSpPr>
          <p:nvPr>
            <p:ph type="subTitle" idx="1"/>
          </p:nvPr>
        </p:nvSpPr>
        <p:spPr>
          <a:xfrm>
            <a:off x="1366836" y="2613025"/>
            <a:ext cx="6400800" cy="2111375"/>
          </a:xfrm>
        </p:spPr>
        <p:txBody>
          <a:bodyPr>
            <a:normAutofit/>
          </a:bodyPr>
          <a:lstStyle/>
          <a:p>
            <a:r>
              <a:rPr lang="en-US" dirty="0"/>
              <a:t>International Dispute Chain and Contracts Webinar</a:t>
            </a:r>
          </a:p>
          <a:p>
            <a:r>
              <a:rPr lang="en-US" dirty="0"/>
              <a:t>June 16</a:t>
            </a:r>
            <a:r>
              <a:rPr lang="en-US" dirty="0">
                <a:solidFill>
                  <a:schemeClr val="tx1"/>
                </a:solidFill>
              </a:rPr>
              <a:t>, 2020</a:t>
            </a:r>
          </a:p>
          <a:p>
            <a:r>
              <a:rPr lang="en-US" dirty="0"/>
              <a:t>___________________________________________________</a:t>
            </a:r>
          </a:p>
          <a:p>
            <a:endParaRPr lang="en-US" dirty="0">
              <a:solidFill>
                <a:schemeClr val="tx1"/>
              </a:solidFill>
            </a:endParaRPr>
          </a:p>
          <a:p>
            <a:endParaRPr lang="en-US" dirty="0">
              <a:solidFill>
                <a:schemeClr val="tx1"/>
              </a:solidFill>
            </a:endParaRPr>
          </a:p>
          <a:p>
            <a:r>
              <a:rPr lang="en-US" dirty="0">
                <a:solidFill>
                  <a:schemeClr val="tx1"/>
                </a:solidFill>
              </a:rPr>
              <a:t>Presented By:</a:t>
            </a:r>
          </a:p>
        </p:txBody>
      </p:sp>
      <p:pic>
        <p:nvPicPr>
          <p:cNvPr id="8" name="Picture 7">
            <a:extLst>
              <a:ext uri="{FF2B5EF4-FFF2-40B4-BE49-F238E27FC236}">
                <a16:creationId xmlns:a16="http://schemas.microsoft.com/office/drawing/2014/main" id="{A6422701-D125-4E02-B167-EEB83E76752F}"/>
              </a:ext>
            </a:extLst>
          </p:cNvPr>
          <p:cNvPicPr>
            <a:picLocks noChangeAspect="1"/>
          </p:cNvPicPr>
          <p:nvPr/>
        </p:nvPicPr>
        <p:blipFill>
          <a:blip r:embed="rId2"/>
          <a:stretch>
            <a:fillRect/>
          </a:stretch>
        </p:blipFill>
        <p:spPr>
          <a:xfrm>
            <a:off x="0" y="6197679"/>
            <a:ext cx="9144000" cy="660321"/>
          </a:xfrm>
          <a:prstGeom prst="rect">
            <a:avLst/>
          </a:prstGeom>
        </p:spPr>
      </p:pic>
      <p:pic>
        <p:nvPicPr>
          <p:cNvPr id="12" name="Picture 11" descr="A picture containing wall, monitor&#10;&#10;Description automatically generated">
            <a:extLst>
              <a:ext uri="{FF2B5EF4-FFF2-40B4-BE49-F238E27FC236}">
                <a16:creationId xmlns:a16="http://schemas.microsoft.com/office/drawing/2014/main" id="{7603115B-AB40-4E09-B445-93E3D326FD0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747164" y="6476999"/>
            <a:ext cx="396835" cy="396835"/>
          </a:xfrm>
          <a:prstGeom prst="rect">
            <a:avLst/>
          </a:prstGeom>
        </p:spPr>
      </p:pic>
      <p:sp>
        <p:nvSpPr>
          <p:cNvPr id="4" name="Slide Number Placeholder 3">
            <a:extLst>
              <a:ext uri="{FF2B5EF4-FFF2-40B4-BE49-F238E27FC236}">
                <a16:creationId xmlns:a16="http://schemas.microsoft.com/office/drawing/2014/main" id="{AD812506-B994-47CC-B517-7DBCCEDCACCA}"/>
              </a:ext>
            </a:extLst>
          </p:cNvPr>
          <p:cNvSpPr>
            <a:spLocks noGrp="1"/>
          </p:cNvSpPr>
          <p:nvPr>
            <p:ph type="sldNum" sz="quarter" idx="12"/>
          </p:nvPr>
        </p:nvSpPr>
        <p:spPr/>
        <p:txBody>
          <a:bodyPr/>
          <a:lstStyle/>
          <a:p>
            <a:fld id="{D93831B6-0147-426F-BCA4-2B81AEB2BD94}" type="slidenum">
              <a:rPr lang="en-US" smtClean="0"/>
              <a:t>1</a:t>
            </a:fld>
            <a:endParaRPr lang="en-US" dirty="0"/>
          </a:p>
        </p:txBody>
      </p:sp>
      <p:sp>
        <p:nvSpPr>
          <p:cNvPr id="5" name="TextBox 4">
            <a:extLst>
              <a:ext uri="{FF2B5EF4-FFF2-40B4-BE49-F238E27FC236}">
                <a16:creationId xmlns:a16="http://schemas.microsoft.com/office/drawing/2014/main" id="{FABB02BA-A2E8-4070-B542-920A373DA09B}"/>
              </a:ext>
            </a:extLst>
          </p:cNvPr>
          <p:cNvSpPr txBox="1"/>
          <p:nvPr/>
        </p:nvSpPr>
        <p:spPr>
          <a:xfrm>
            <a:off x="1371600" y="4876800"/>
            <a:ext cx="3200400" cy="923330"/>
          </a:xfrm>
          <a:prstGeom prst="rect">
            <a:avLst/>
          </a:prstGeom>
          <a:noFill/>
        </p:spPr>
        <p:txBody>
          <a:bodyPr wrap="square" rtlCol="0">
            <a:spAutoFit/>
          </a:bodyPr>
          <a:lstStyle/>
          <a:p>
            <a:r>
              <a:rPr lang="en-US" altLang="en-US" dirty="0"/>
              <a:t>Donald A. </a:t>
            </a:r>
            <a:r>
              <a:rPr lang="en-US" altLang="en-US" dirty="0" err="1"/>
              <a:t>Nogowski</a:t>
            </a:r>
            <a:r>
              <a:rPr lang="en-US" altLang="en-US" dirty="0"/>
              <a:t>, Esq.	    Earp Cohn PC		</a:t>
            </a:r>
            <a:r>
              <a:rPr lang="en-US" altLang="en-US" dirty="0">
                <a:solidFill>
                  <a:srgbClr val="000000"/>
                </a:solidFill>
              </a:rPr>
              <a:t> dnogowski@earpcohn.com	</a:t>
            </a:r>
            <a:endParaRPr lang="en-US" dirty="0"/>
          </a:p>
        </p:txBody>
      </p:sp>
      <p:sp>
        <p:nvSpPr>
          <p:cNvPr id="6" name="TextBox 5">
            <a:extLst>
              <a:ext uri="{FF2B5EF4-FFF2-40B4-BE49-F238E27FC236}">
                <a16:creationId xmlns:a16="http://schemas.microsoft.com/office/drawing/2014/main" id="{555E0CF0-7409-46FD-A16A-5B967C731DCA}"/>
              </a:ext>
            </a:extLst>
          </p:cNvPr>
          <p:cNvSpPr txBox="1"/>
          <p:nvPr/>
        </p:nvSpPr>
        <p:spPr>
          <a:xfrm>
            <a:off x="4724400" y="4876800"/>
            <a:ext cx="3043236" cy="1477328"/>
          </a:xfrm>
          <a:prstGeom prst="rect">
            <a:avLst/>
          </a:prstGeom>
          <a:noFill/>
        </p:spPr>
        <p:txBody>
          <a:bodyPr wrap="square" rtlCol="0">
            <a:spAutoFit/>
          </a:bodyPr>
          <a:lstStyle/>
          <a:p>
            <a:r>
              <a:rPr lang="en-US" altLang="en-US" dirty="0"/>
              <a:t>Charles Wilkinson, Esq.</a:t>
            </a:r>
          </a:p>
          <a:p>
            <a:r>
              <a:rPr lang="en-US" u="sng" dirty="0"/>
              <a:t>charles@tradelawexpert.com</a:t>
            </a:r>
            <a:endParaRPr lang="en-US" dirty="0"/>
          </a:p>
          <a:p>
            <a:r>
              <a:rPr lang="en-US" dirty="0"/>
              <a:t> </a:t>
            </a:r>
            <a:r>
              <a:rPr lang="en-US" altLang="en-US" dirty="0"/>
              <a:t>	</a:t>
            </a:r>
            <a:br>
              <a:rPr lang="en-US" altLang="en-US" dirty="0"/>
            </a:br>
            <a:r>
              <a:rPr lang="en-US" altLang="en-US" dirty="0"/>
              <a:t>	</a:t>
            </a:r>
            <a:r>
              <a:rPr lang="en-US" altLang="en-US" dirty="0">
                <a:solidFill>
                  <a:srgbClr val="000000"/>
                </a:solidFill>
              </a:rPr>
              <a:t>	</a:t>
            </a:r>
            <a:endParaRPr lang="en-US" dirty="0"/>
          </a:p>
          <a:p>
            <a:endParaRPr lang="en-US" dirty="0"/>
          </a:p>
        </p:txBody>
      </p:sp>
    </p:spTree>
    <p:extLst>
      <p:ext uri="{BB962C8B-B14F-4D97-AF65-F5344CB8AC3E}">
        <p14:creationId xmlns:p14="http://schemas.microsoft.com/office/powerpoint/2010/main" val="12027012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BD588F-D972-4F5E-B3C1-B1E90554DF1C}"/>
              </a:ext>
            </a:extLst>
          </p:cNvPr>
          <p:cNvSpPr>
            <a:spLocks noGrp="1"/>
          </p:cNvSpPr>
          <p:nvPr>
            <p:ph type="title"/>
          </p:nvPr>
        </p:nvSpPr>
        <p:spPr>
          <a:xfrm>
            <a:off x="609600" y="1143000"/>
            <a:ext cx="7848600" cy="762000"/>
          </a:xfrm>
        </p:spPr>
        <p:txBody>
          <a:bodyPr/>
          <a:lstStyle/>
          <a:p>
            <a:r>
              <a:rPr lang="en-US" altLang="en-US" sz="2900" b="1" u="sng" dirty="0"/>
              <a:t>International Contract Content (Continued)</a:t>
            </a:r>
            <a:endParaRPr lang="en-US" sz="2900" b="1" dirty="0"/>
          </a:p>
        </p:txBody>
      </p:sp>
      <p:sp>
        <p:nvSpPr>
          <p:cNvPr id="3" name="Text Placeholder 2">
            <a:extLst>
              <a:ext uri="{FF2B5EF4-FFF2-40B4-BE49-F238E27FC236}">
                <a16:creationId xmlns:a16="http://schemas.microsoft.com/office/drawing/2014/main" id="{C4D18FB7-B204-40A6-B489-A389CB9CD8B2}"/>
              </a:ext>
            </a:extLst>
          </p:cNvPr>
          <p:cNvSpPr>
            <a:spLocks noGrp="1"/>
          </p:cNvSpPr>
          <p:nvPr>
            <p:ph type="body" idx="1"/>
          </p:nvPr>
        </p:nvSpPr>
        <p:spPr/>
        <p:txBody>
          <a:bodyPr/>
          <a:lstStyle/>
          <a:p>
            <a:r>
              <a:rPr lang="en-US" sz="2000" dirty="0"/>
              <a:t>Clear, Concise Drafting is Essential</a:t>
            </a:r>
          </a:p>
          <a:p>
            <a:r>
              <a:rPr lang="en-US" sz="2000" dirty="0"/>
              <a:t>Language Considerations (English is most common, but beware risk of home country preference in interpretation</a:t>
            </a:r>
          </a:p>
          <a:p>
            <a:r>
              <a:rPr lang="en-US" sz="2000" dirty="0"/>
              <a:t>Clear Identification of Parties- Who is responsible? (Parent, Subsidiary, Affiliates);</a:t>
            </a:r>
          </a:p>
          <a:p>
            <a:r>
              <a:rPr lang="en-US" sz="2000" dirty="0"/>
              <a:t>Security in Inventory, and proceeds of Inventory; consignment inventory</a:t>
            </a:r>
          </a:p>
          <a:p>
            <a:r>
              <a:rPr lang="en-US" sz="2000" dirty="0"/>
              <a:t>Clear Dispute Resolution Provisions (ICC- INCOTERMS;  Industry-specific dispute resolution conventions)</a:t>
            </a:r>
          </a:p>
          <a:p>
            <a:r>
              <a:rPr lang="en-US" sz="2000" dirty="0"/>
              <a:t>Common Law vs. Civil Law distinctions;</a:t>
            </a:r>
          </a:p>
          <a:p>
            <a:endParaRPr lang="en-US" dirty="0"/>
          </a:p>
          <a:p>
            <a:endParaRPr lang="en-US" dirty="0"/>
          </a:p>
        </p:txBody>
      </p:sp>
      <p:pic>
        <p:nvPicPr>
          <p:cNvPr id="4" name="Picture 3">
            <a:extLst>
              <a:ext uri="{FF2B5EF4-FFF2-40B4-BE49-F238E27FC236}">
                <a16:creationId xmlns:a16="http://schemas.microsoft.com/office/drawing/2014/main" id="{7D91DC33-7E78-4C0C-8B8E-CC2DD500D4FE}"/>
              </a:ext>
            </a:extLst>
          </p:cNvPr>
          <p:cNvPicPr>
            <a:picLocks noChangeAspect="1"/>
          </p:cNvPicPr>
          <p:nvPr/>
        </p:nvPicPr>
        <p:blipFill>
          <a:blip r:embed="rId2"/>
          <a:stretch>
            <a:fillRect/>
          </a:stretch>
        </p:blipFill>
        <p:spPr>
          <a:xfrm>
            <a:off x="0" y="6197679"/>
            <a:ext cx="9144000" cy="660321"/>
          </a:xfrm>
          <a:prstGeom prst="rect">
            <a:avLst/>
          </a:prstGeom>
        </p:spPr>
      </p:pic>
      <p:pic>
        <p:nvPicPr>
          <p:cNvPr id="5" name="Picture 4" descr="A picture containing wall, monitor&#10;&#10;Description automatically generated">
            <a:extLst>
              <a:ext uri="{FF2B5EF4-FFF2-40B4-BE49-F238E27FC236}">
                <a16:creationId xmlns:a16="http://schemas.microsoft.com/office/drawing/2014/main" id="{37A17F97-C36C-427F-A3FC-D7350F0E959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747164" y="6476999"/>
            <a:ext cx="396835" cy="396835"/>
          </a:xfrm>
          <a:prstGeom prst="rect">
            <a:avLst/>
          </a:prstGeom>
        </p:spPr>
      </p:pic>
    </p:spTree>
    <p:extLst>
      <p:ext uri="{BB962C8B-B14F-4D97-AF65-F5344CB8AC3E}">
        <p14:creationId xmlns:p14="http://schemas.microsoft.com/office/powerpoint/2010/main" val="9544195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E5012B-3EBB-4DD6-B52D-BC378180B71D}"/>
              </a:ext>
            </a:extLst>
          </p:cNvPr>
          <p:cNvSpPr>
            <a:spLocks noGrp="1"/>
          </p:cNvSpPr>
          <p:nvPr>
            <p:ph type="title"/>
          </p:nvPr>
        </p:nvSpPr>
        <p:spPr>
          <a:xfrm>
            <a:off x="0" y="365126"/>
            <a:ext cx="8515350" cy="1325563"/>
          </a:xfrm>
        </p:spPr>
        <p:txBody>
          <a:bodyPr/>
          <a:lstStyle/>
          <a:p>
            <a:r>
              <a:rPr lang="en-US" altLang="en-US" sz="2900" b="1" u="sng" dirty="0"/>
              <a:t>International Contract Content (Continued)</a:t>
            </a:r>
            <a:endParaRPr lang="en-US" sz="2900" b="1" dirty="0"/>
          </a:p>
        </p:txBody>
      </p:sp>
      <p:sp>
        <p:nvSpPr>
          <p:cNvPr id="3" name="Text Placeholder 2">
            <a:extLst>
              <a:ext uri="{FF2B5EF4-FFF2-40B4-BE49-F238E27FC236}">
                <a16:creationId xmlns:a16="http://schemas.microsoft.com/office/drawing/2014/main" id="{0C939A44-7C05-4896-B45B-F660B2DE300B}"/>
              </a:ext>
            </a:extLst>
          </p:cNvPr>
          <p:cNvSpPr>
            <a:spLocks noGrp="1"/>
          </p:cNvSpPr>
          <p:nvPr>
            <p:ph type="body" idx="1"/>
          </p:nvPr>
        </p:nvSpPr>
        <p:spPr/>
        <p:txBody>
          <a:bodyPr/>
          <a:lstStyle/>
          <a:p>
            <a:r>
              <a:rPr lang="en-US" dirty="0"/>
              <a:t>Industry and Culture -specific colloquialisms and “Terms of Art”</a:t>
            </a:r>
          </a:p>
          <a:p>
            <a:r>
              <a:rPr lang="en-US" dirty="0"/>
              <a:t>Contract Signing Formalities</a:t>
            </a:r>
          </a:p>
          <a:p>
            <a:r>
              <a:rPr lang="en-US" dirty="0"/>
              <a:t>Cultural “Faux –Pas”</a:t>
            </a:r>
          </a:p>
          <a:p>
            <a:r>
              <a:rPr lang="en-US" dirty="0"/>
              <a:t>Understand the limits of contract law</a:t>
            </a:r>
          </a:p>
          <a:p>
            <a:r>
              <a:rPr lang="en-US" dirty="0"/>
              <a:t>Products Liability Law</a:t>
            </a:r>
          </a:p>
          <a:p>
            <a:r>
              <a:rPr lang="en-US" dirty="0"/>
              <a:t>Insurance</a:t>
            </a:r>
          </a:p>
          <a:p>
            <a:pPr marL="0" indent="0">
              <a:buNone/>
            </a:pPr>
            <a:endParaRPr lang="en-US" dirty="0"/>
          </a:p>
        </p:txBody>
      </p:sp>
      <p:pic>
        <p:nvPicPr>
          <p:cNvPr id="4" name="Picture 3">
            <a:extLst>
              <a:ext uri="{FF2B5EF4-FFF2-40B4-BE49-F238E27FC236}">
                <a16:creationId xmlns:a16="http://schemas.microsoft.com/office/drawing/2014/main" id="{CDD7D529-1B57-4690-B5B3-70C7566396AB}"/>
              </a:ext>
            </a:extLst>
          </p:cNvPr>
          <p:cNvPicPr>
            <a:picLocks noChangeAspect="1"/>
          </p:cNvPicPr>
          <p:nvPr/>
        </p:nvPicPr>
        <p:blipFill>
          <a:blip r:embed="rId2"/>
          <a:stretch>
            <a:fillRect/>
          </a:stretch>
        </p:blipFill>
        <p:spPr>
          <a:xfrm>
            <a:off x="0" y="6197679"/>
            <a:ext cx="9144000" cy="660321"/>
          </a:xfrm>
          <a:prstGeom prst="rect">
            <a:avLst/>
          </a:prstGeom>
        </p:spPr>
      </p:pic>
      <p:pic>
        <p:nvPicPr>
          <p:cNvPr id="5" name="Picture 4" descr="A picture containing wall, monitor&#10;&#10;Description automatically generated">
            <a:extLst>
              <a:ext uri="{FF2B5EF4-FFF2-40B4-BE49-F238E27FC236}">
                <a16:creationId xmlns:a16="http://schemas.microsoft.com/office/drawing/2014/main" id="{0814EC12-F4DB-427C-B46F-E8016AB6D51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747164" y="6476999"/>
            <a:ext cx="396835" cy="396835"/>
          </a:xfrm>
          <a:prstGeom prst="rect">
            <a:avLst/>
          </a:prstGeom>
        </p:spPr>
      </p:pic>
    </p:spTree>
    <p:extLst>
      <p:ext uri="{BB962C8B-B14F-4D97-AF65-F5344CB8AC3E}">
        <p14:creationId xmlns:p14="http://schemas.microsoft.com/office/powerpoint/2010/main" val="20556365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719D59-0AB8-479B-BF6A-4146EE183F21}"/>
              </a:ext>
            </a:extLst>
          </p:cNvPr>
          <p:cNvSpPr>
            <a:spLocks noGrp="1"/>
          </p:cNvSpPr>
          <p:nvPr>
            <p:ph type="title"/>
          </p:nvPr>
        </p:nvSpPr>
        <p:spPr>
          <a:xfrm>
            <a:off x="628650" y="1295400"/>
            <a:ext cx="7886700" cy="1325563"/>
          </a:xfrm>
        </p:spPr>
        <p:txBody>
          <a:bodyPr/>
          <a:lstStyle/>
          <a:p>
            <a:pPr algn="ctr"/>
            <a:r>
              <a:rPr lang="en-US" dirty="0"/>
              <a:t>Thank You!</a:t>
            </a:r>
          </a:p>
        </p:txBody>
      </p:sp>
      <p:sp>
        <p:nvSpPr>
          <p:cNvPr id="4" name="Slide Number Placeholder 3">
            <a:extLst>
              <a:ext uri="{FF2B5EF4-FFF2-40B4-BE49-F238E27FC236}">
                <a16:creationId xmlns:a16="http://schemas.microsoft.com/office/drawing/2014/main" id="{10B77C02-15B7-47C8-9E35-49C14A023CF0}"/>
              </a:ext>
            </a:extLst>
          </p:cNvPr>
          <p:cNvSpPr>
            <a:spLocks noGrp="1"/>
          </p:cNvSpPr>
          <p:nvPr>
            <p:ph type="sldNum" sz="quarter" idx="12"/>
          </p:nvPr>
        </p:nvSpPr>
        <p:spPr/>
        <p:txBody>
          <a:bodyPr/>
          <a:lstStyle/>
          <a:p>
            <a:pPr>
              <a:defRPr/>
            </a:pPr>
            <a:fld id="{3ECB1282-34EC-4603-BF1A-E98D6F9D8236}" type="slidenum">
              <a:rPr lang="en-US" altLang="en-US" smtClean="0"/>
              <a:pPr>
                <a:defRPr/>
              </a:pPr>
              <a:t>12</a:t>
            </a:fld>
            <a:endParaRPr lang="en-US" altLang="en-US"/>
          </a:p>
        </p:txBody>
      </p:sp>
      <p:pic>
        <p:nvPicPr>
          <p:cNvPr id="5" name="Picture 4">
            <a:extLst>
              <a:ext uri="{FF2B5EF4-FFF2-40B4-BE49-F238E27FC236}">
                <a16:creationId xmlns:a16="http://schemas.microsoft.com/office/drawing/2014/main" id="{63AAED9B-0E93-42B9-9A0A-C454F4837611}"/>
              </a:ext>
            </a:extLst>
          </p:cNvPr>
          <p:cNvPicPr>
            <a:picLocks noChangeAspect="1"/>
          </p:cNvPicPr>
          <p:nvPr/>
        </p:nvPicPr>
        <p:blipFill>
          <a:blip r:embed="rId2"/>
          <a:stretch>
            <a:fillRect/>
          </a:stretch>
        </p:blipFill>
        <p:spPr>
          <a:xfrm>
            <a:off x="0" y="6197679"/>
            <a:ext cx="9144000" cy="660321"/>
          </a:xfrm>
          <a:prstGeom prst="rect">
            <a:avLst/>
          </a:prstGeom>
        </p:spPr>
      </p:pic>
      <p:pic>
        <p:nvPicPr>
          <p:cNvPr id="6" name="Picture 5" descr="A picture containing wall, monitor&#10;&#10;Description automatically generated">
            <a:extLst>
              <a:ext uri="{FF2B5EF4-FFF2-40B4-BE49-F238E27FC236}">
                <a16:creationId xmlns:a16="http://schemas.microsoft.com/office/drawing/2014/main" id="{835E91E2-9086-436E-A63B-40A2EDDF975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747164" y="6476999"/>
            <a:ext cx="396835" cy="396835"/>
          </a:xfrm>
          <a:prstGeom prst="rect">
            <a:avLst/>
          </a:prstGeom>
        </p:spPr>
      </p:pic>
    </p:spTree>
    <p:extLst>
      <p:ext uri="{BB962C8B-B14F-4D97-AF65-F5344CB8AC3E}">
        <p14:creationId xmlns:p14="http://schemas.microsoft.com/office/powerpoint/2010/main" val="29549874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393B9E75-45A6-4DE8-8FA6-5987D70B2FC4}"/>
              </a:ext>
            </a:extLst>
          </p:cNvPr>
          <p:cNvSpPr>
            <a:spLocks noGrp="1"/>
          </p:cNvSpPr>
          <p:nvPr>
            <p:ph type="body" idx="1"/>
          </p:nvPr>
        </p:nvSpPr>
        <p:spPr>
          <a:xfrm>
            <a:off x="685800" y="2057400"/>
            <a:ext cx="7772400" cy="4191000"/>
          </a:xfrm>
        </p:spPr>
        <p:txBody>
          <a:bodyPr/>
          <a:lstStyle/>
          <a:p>
            <a:pPr marL="0" indent="0">
              <a:buNone/>
              <a:defRPr/>
            </a:pPr>
            <a:r>
              <a:rPr lang="en-US" sz="1750" dirty="0"/>
              <a:t>The International Society of </a:t>
            </a:r>
            <a:r>
              <a:rPr lang="en-US" sz="1750" dirty="0" err="1"/>
              <a:t>Primerus</a:t>
            </a:r>
            <a:r>
              <a:rPr lang="en-US" sz="1750" dirty="0"/>
              <a:t> Law Firms, an invitation only membership organization,  is comprised of 170 independent member firms with 3,000+ lawyers located in 45 U.S. States and nearly 50 countries. </a:t>
            </a:r>
            <a:r>
              <a:rPr lang="en-US" sz="1750" dirty="0" err="1"/>
              <a:t>Primerus</a:t>
            </a:r>
            <a:r>
              <a:rPr lang="en-US" sz="1750" dirty="0"/>
              <a:t> lawyers are considered some of the best and brightest in the world. </a:t>
            </a:r>
            <a:r>
              <a:rPr lang="en-US" sz="1750" dirty="0" err="1"/>
              <a:t>Primerus</a:t>
            </a:r>
            <a:r>
              <a:rPr lang="en-US" sz="1750" dirty="0"/>
              <a:t> firms are pre-screened before accepted into membership and audited annually for their continued commitment to providing excellent work product and superior client service at reasonable rates. If you would like to learn more about </a:t>
            </a:r>
            <a:r>
              <a:rPr lang="en-US" sz="1750" dirty="0" err="1"/>
              <a:t>Primerus</a:t>
            </a:r>
            <a:r>
              <a:rPr lang="en-US" sz="1750" dirty="0"/>
              <a:t>, please visit the </a:t>
            </a:r>
            <a:r>
              <a:rPr lang="en-US" sz="1750" dirty="0" err="1"/>
              <a:t>Primerus</a:t>
            </a:r>
            <a:r>
              <a:rPr lang="en-US" sz="1750" dirty="0"/>
              <a:t> website at </a:t>
            </a:r>
            <a:r>
              <a:rPr lang="en-US" sz="1750" u="sng" dirty="0">
                <a:hlinkClick r:id="rId2"/>
              </a:rPr>
              <a:t>www.Primerus.com</a:t>
            </a:r>
            <a:r>
              <a:rPr lang="en-US" sz="1750" dirty="0"/>
              <a:t>, or contact Chad Sluss at </a:t>
            </a:r>
            <a:r>
              <a:rPr lang="en-US" sz="1750" u="sng" dirty="0">
                <a:hlinkClick r:id="rId3"/>
              </a:rPr>
              <a:t>csluss@primerus.com</a:t>
            </a:r>
            <a:r>
              <a:rPr lang="en-US" sz="1750" dirty="0"/>
              <a:t>. </a:t>
            </a:r>
          </a:p>
        </p:txBody>
      </p:sp>
      <p:pic>
        <p:nvPicPr>
          <p:cNvPr id="8196" name="Picture 2">
            <a:extLst>
              <a:ext uri="{FF2B5EF4-FFF2-40B4-BE49-F238E27FC236}">
                <a16:creationId xmlns:a16="http://schemas.microsoft.com/office/drawing/2014/main" id="{2CEE11C0-6446-4587-8CEC-D7FCE6684F5C}"/>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808287" y="1066800"/>
            <a:ext cx="3527425" cy="8842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4">
            <a:extLst>
              <a:ext uri="{FF2B5EF4-FFF2-40B4-BE49-F238E27FC236}">
                <a16:creationId xmlns:a16="http://schemas.microsoft.com/office/drawing/2014/main" id="{E2C24F57-9E0F-4569-A53B-8E1600143DAC}"/>
              </a:ext>
            </a:extLst>
          </p:cNvPr>
          <p:cNvPicPr>
            <a:picLocks noChangeAspect="1"/>
          </p:cNvPicPr>
          <p:nvPr/>
        </p:nvPicPr>
        <p:blipFill>
          <a:blip r:embed="rId5"/>
          <a:stretch>
            <a:fillRect/>
          </a:stretch>
        </p:blipFill>
        <p:spPr>
          <a:xfrm>
            <a:off x="0" y="6197679"/>
            <a:ext cx="9144000" cy="660321"/>
          </a:xfrm>
          <a:prstGeom prst="rect">
            <a:avLst/>
          </a:prstGeom>
        </p:spPr>
      </p:pic>
      <p:pic>
        <p:nvPicPr>
          <p:cNvPr id="6" name="Picture 5" descr="A picture containing wall, monitor&#10;&#10;Description automatically generated">
            <a:extLst>
              <a:ext uri="{FF2B5EF4-FFF2-40B4-BE49-F238E27FC236}">
                <a16:creationId xmlns:a16="http://schemas.microsoft.com/office/drawing/2014/main" id="{2226C34E-A052-45C0-AB7A-7BD1E8E58F18}"/>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747164" y="6476999"/>
            <a:ext cx="396835" cy="396835"/>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3">
            <a:extLst>
              <a:ext uri="{FF2B5EF4-FFF2-40B4-BE49-F238E27FC236}">
                <a16:creationId xmlns:a16="http://schemas.microsoft.com/office/drawing/2014/main" id="{42184061-B634-4E1A-8B33-086537F06904}"/>
              </a:ext>
            </a:extLst>
          </p:cNvPr>
          <p:cNvSpPr>
            <a:spLocks noGrp="1" noChangeArrowheads="1"/>
          </p:cNvSpPr>
          <p:nvPr>
            <p:ph type="title"/>
          </p:nvPr>
        </p:nvSpPr>
        <p:spPr>
          <a:xfrm>
            <a:off x="685800" y="1066800"/>
            <a:ext cx="7772400" cy="762000"/>
          </a:xfrm>
        </p:spPr>
        <p:txBody>
          <a:bodyPr/>
          <a:lstStyle/>
          <a:p>
            <a:pPr algn="ctr"/>
            <a:r>
              <a:rPr lang="en-US" altLang="en-US"/>
              <a:t>Today’s Presenters</a:t>
            </a:r>
          </a:p>
        </p:txBody>
      </p:sp>
      <p:pic>
        <p:nvPicPr>
          <p:cNvPr id="10243" name="Picture 2" descr="A person wearing a suit and tie&#10;&#10;Description automatically generated">
            <a:extLst>
              <a:ext uri="{FF2B5EF4-FFF2-40B4-BE49-F238E27FC236}">
                <a16:creationId xmlns:a16="http://schemas.microsoft.com/office/drawing/2014/main" id="{EE450C56-AB11-4563-A194-A392B926F991}"/>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85800" y="1905000"/>
            <a:ext cx="12954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itle 3">
            <a:extLst>
              <a:ext uri="{FF2B5EF4-FFF2-40B4-BE49-F238E27FC236}">
                <a16:creationId xmlns:a16="http://schemas.microsoft.com/office/drawing/2014/main" id="{5245E60C-569D-442E-B9D2-20067C428626}"/>
              </a:ext>
            </a:extLst>
          </p:cNvPr>
          <p:cNvSpPr txBox="1">
            <a:spLocks noChangeArrowheads="1"/>
          </p:cNvSpPr>
          <p:nvPr/>
        </p:nvSpPr>
        <p:spPr bwMode="auto">
          <a:xfrm>
            <a:off x="2209800" y="1981200"/>
            <a:ext cx="6096000" cy="1219200"/>
          </a:xfrm>
          <a:prstGeom prst="rect">
            <a:avLst/>
          </a:prstGeom>
          <a:noFill/>
          <a:ln>
            <a:noFill/>
          </a:ln>
        </p:spPr>
        <p:txBody>
          <a:bodyPr anchor="ctr"/>
          <a:lstStyle>
            <a:lvl1pPr algn="l" rtl="0" eaLnBrk="0" fontAlgn="base" hangingPunct="0">
              <a:spcBef>
                <a:spcPct val="0"/>
              </a:spcBef>
              <a:spcAft>
                <a:spcPct val="0"/>
              </a:spcAft>
              <a:defRPr sz="3200">
                <a:solidFill>
                  <a:schemeClr val="tx2"/>
                </a:solidFill>
                <a:latin typeface="+mj-lt"/>
                <a:ea typeface="MS PGothic" panose="020B0600070205080204" pitchFamily="34" charset="-128"/>
                <a:cs typeface="+mj-cs"/>
              </a:defRPr>
            </a:lvl1pPr>
            <a:lvl2pPr algn="l" rtl="0" eaLnBrk="0" fontAlgn="base" hangingPunct="0">
              <a:spcBef>
                <a:spcPct val="0"/>
              </a:spcBef>
              <a:spcAft>
                <a:spcPct val="0"/>
              </a:spcAft>
              <a:defRPr sz="3200">
                <a:solidFill>
                  <a:schemeClr val="tx2"/>
                </a:solidFill>
                <a:latin typeface="Arial" pitchFamily="-28" charset="0"/>
                <a:ea typeface="MS PGothic" panose="020B0600070205080204" pitchFamily="34" charset="-128"/>
                <a:cs typeface="ＭＳ Ｐゴシック" pitchFamily="-28" charset="-128"/>
              </a:defRPr>
            </a:lvl2pPr>
            <a:lvl3pPr algn="l" rtl="0" eaLnBrk="0" fontAlgn="base" hangingPunct="0">
              <a:spcBef>
                <a:spcPct val="0"/>
              </a:spcBef>
              <a:spcAft>
                <a:spcPct val="0"/>
              </a:spcAft>
              <a:defRPr sz="3200">
                <a:solidFill>
                  <a:schemeClr val="tx2"/>
                </a:solidFill>
                <a:latin typeface="Arial" pitchFamily="-28" charset="0"/>
                <a:ea typeface="MS PGothic" panose="020B0600070205080204" pitchFamily="34" charset="-128"/>
                <a:cs typeface="ＭＳ Ｐゴシック" pitchFamily="-28" charset="-128"/>
              </a:defRPr>
            </a:lvl3pPr>
            <a:lvl4pPr algn="l" rtl="0" eaLnBrk="0" fontAlgn="base" hangingPunct="0">
              <a:spcBef>
                <a:spcPct val="0"/>
              </a:spcBef>
              <a:spcAft>
                <a:spcPct val="0"/>
              </a:spcAft>
              <a:defRPr sz="3200">
                <a:solidFill>
                  <a:schemeClr val="tx2"/>
                </a:solidFill>
                <a:latin typeface="Arial" pitchFamily="-28" charset="0"/>
                <a:ea typeface="MS PGothic" panose="020B0600070205080204" pitchFamily="34" charset="-128"/>
                <a:cs typeface="ＭＳ Ｐゴシック" pitchFamily="-28" charset="-128"/>
              </a:defRPr>
            </a:lvl4pPr>
            <a:lvl5pPr algn="l" rtl="0" eaLnBrk="0" fontAlgn="base" hangingPunct="0">
              <a:spcBef>
                <a:spcPct val="0"/>
              </a:spcBef>
              <a:spcAft>
                <a:spcPct val="0"/>
              </a:spcAft>
              <a:defRPr sz="3200">
                <a:solidFill>
                  <a:schemeClr val="tx2"/>
                </a:solidFill>
                <a:latin typeface="Arial" pitchFamily="-28" charset="0"/>
                <a:ea typeface="MS PGothic" panose="020B0600070205080204" pitchFamily="34" charset="-128"/>
                <a:cs typeface="ＭＳ Ｐゴシック" pitchFamily="-28" charset="-128"/>
              </a:defRPr>
            </a:lvl5pPr>
            <a:lvl6pPr marL="457200" algn="l" rtl="0" fontAlgn="base">
              <a:spcBef>
                <a:spcPct val="0"/>
              </a:spcBef>
              <a:spcAft>
                <a:spcPct val="0"/>
              </a:spcAft>
              <a:defRPr sz="3200">
                <a:solidFill>
                  <a:schemeClr val="tx2"/>
                </a:solidFill>
                <a:latin typeface="Arial" pitchFamily="-28" charset="0"/>
                <a:ea typeface="ＭＳ Ｐゴシック" pitchFamily="-28" charset="-128"/>
                <a:cs typeface="ＭＳ Ｐゴシック" pitchFamily="-28" charset="-128"/>
              </a:defRPr>
            </a:lvl6pPr>
            <a:lvl7pPr marL="914400" algn="l" rtl="0" fontAlgn="base">
              <a:spcBef>
                <a:spcPct val="0"/>
              </a:spcBef>
              <a:spcAft>
                <a:spcPct val="0"/>
              </a:spcAft>
              <a:defRPr sz="3200">
                <a:solidFill>
                  <a:schemeClr val="tx2"/>
                </a:solidFill>
                <a:latin typeface="Arial" pitchFamily="-28" charset="0"/>
                <a:ea typeface="ＭＳ Ｐゴシック" pitchFamily="-28" charset="-128"/>
                <a:cs typeface="ＭＳ Ｐゴシック" pitchFamily="-28" charset="-128"/>
              </a:defRPr>
            </a:lvl7pPr>
            <a:lvl8pPr marL="1371600" algn="l" rtl="0" fontAlgn="base">
              <a:spcBef>
                <a:spcPct val="0"/>
              </a:spcBef>
              <a:spcAft>
                <a:spcPct val="0"/>
              </a:spcAft>
              <a:defRPr sz="3200">
                <a:solidFill>
                  <a:schemeClr val="tx2"/>
                </a:solidFill>
                <a:latin typeface="Arial" pitchFamily="-28" charset="0"/>
                <a:ea typeface="ＭＳ Ｐゴシック" pitchFamily="-28" charset="-128"/>
                <a:cs typeface="ＭＳ Ｐゴシック" pitchFamily="-28" charset="-128"/>
              </a:defRPr>
            </a:lvl8pPr>
            <a:lvl9pPr marL="1828800" algn="l" rtl="0" fontAlgn="base">
              <a:spcBef>
                <a:spcPct val="0"/>
              </a:spcBef>
              <a:spcAft>
                <a:spcPct val="0"/>
              </a:spcAft>
              <a:defRPr sz="3200">
                <a:solidFill>
                  <a:schemeClr val="tx2"/>
                </a:solidFill>
                <a:latin typeface="Arial" pitchFamily="-28" charset="0"/>
                <a:ea typeface="ＭＳ Ｐゴシック" pitchFamily="-28" charset="-128"/>
                <a:cs typeface="ＭＳ Ｐゴシック" pitchFamily="-28" charset="-128"/>
              </a:defRPr>
            </a:lvl9pPr>
          </a:lstStyle>
          <a:p>
            <a:pPr>
              <a:defRPr/>
            </a:pPr>
            <a:r>
              <a:rPr lang="en-US" altLang="en-US" sz="1600" i="0" kern="0" dirty="0"/>
              <a:t>Donald A. Nogowski, Esq.</a:t>
            </a:r>
          </a:p>
          <a:p>
            <a:pPr>
              <a:defRPr/>
            </a:pPr>
            <a:r>
              <a:rPr lang="en-US" altLang="en-US" sz="1600" i="0" kern="0" dirty="0"/>
              <a:t>Earp Cohn PC</a:t>
            </a:r>
          </a:p>
          <a:p>
            <a:pPr>
              <a:defRPr/>
            </a:pPr>
            <a:r>
              <a:rPr lang="en-US" altLang="en-US" sz="1600" i="0" kern="0" dirty="0"/>
              <a:t>Philadelphia, PA *  Cherry Hill, NJ</a:t>
            </a:r>
          </a:p>
          <a:p>
            <a:pPr>
              <a:defRPr/>
            </a:pPr>
            <a:r>
              <a:rPr lang="en-US" altLang="en-US" sz="1600" i="0" kern="0" dirty="0">
                <a:hlinkClick r:id="rId3"/>
              </a:rPr>
              <a:t>dnogowski@earpcohn.com</a:t>
            </a:r>
            <a:endParaRPr lang="en-US" altLang="en-US" sz="1600" i="0" kern="0" dirty="0"/>
          </a:p>
          <a:p>
            <a:pPr>
              <a:defRPr/>
            </a:pPr>
            <a:r>
              <a:rPr lang="en-US" altLang="en-US" sz="1600" i="0" kern="0" dirty="0"/>
              <a:t>856-354-7700</a:t>
            </a:r>
          </a:p>
        </p:txBody>
      </p:sp>
      <p:pic>
        <p:nvPicPr>
          <p:cNvPr id="6" name="Picture 2">
            <a:extLst>
              <a:ext uri="{FF2B5EF4-FFF2-40B4-BE49-F238E27FC236}">
                <a16:creationId xmlns:a16="http://schemas.microsoft.com/office/drawing/2014/main" id="{D8A43EB6-3DF4-4315-8746-27C51369FF70}"/>
              </a:ext>
            </a:extLst>
          </p:cNvPr>
          <p:cNvPicPr>
            <a:picLocks noChangeAspect="1" noChangeArrowheads="1"/>
          </p:cNvPicPr>
          <p:nvPr/>
        </p:nvPicPr>
        <p:blipFill>
          <a:blip r:embed="rId4"/>
          <a:srcRect/>
          <a:stretch/>
        </p:blipFill>
        <p:spPr bwMode="auto">
          <a:xfrm>
            <a:off x="685800" y="4252011"/>
            <a:ext cx="1295400" cy="11670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6">
            <a:extLst>
              <a:ext uri="{FF2B5EF4-FFF2-40B4-BE49-F238E27FC236}">
                <a16:creationId xmlns:a16="http://schemas.microsoft.com/office/drawing/2014/main" id="{9E51F6CF-DCDD-4BC3-A3A1-29454B0A8B9E}"/>
              </a:ext>
            </a:extLst>
          </p:cNvPr>
          <p:cNvSpPr>
            <a:spLocks noChangeArrowheads="1"/>
          </p:cNvSpPr>
          <p:nvPr/>
        </p:nvSpPr>
        <p:spPr bwMode="auto">
          <a:xfrm>
            <a:off x="2209800" y="4252011"/>
            <a:ext cx="3462836" cy="831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defPPr>
              <a:defRPr lang="en-US"/>
            </a:defPPr>
            <a:lvl1pPr algn="l" rtl="0" eaLnBrk="0" fontAlgn="base" hangingPunct="0">
              <a:spcBef>
                <a:spcPct val="0"/>
              </a:spcBef>
              <a:spcAft>
                <a:spcPct val="0"/>
              </a:spcAft>
              <a:defRPr sz="2400" i="1" kern="1200">
                <a:solidFill>
                  <a:schemeClr val="tx1"/>
                </a:solidFill>
                <a:latin typeface="Arial" panose="020B0604020202020204" pitchFamily="34" charset="0"/>
                <a:ea typeface="ＭＳ Ｐゴシック" panose="020B0600070205080204" pitchFamily="34" charset="-128"/>
                <a:cs typeface="+mn-cs"/>
              </a:defRPr>
            </a:lvl1pPr>
            <a:lvl2pPr marL="457200" algn="l" rtl="0" eaLnBrk="0" fontAlgn="base" hangingPunct="0">
              <a:spcBef>
                <a:spcPct val="0"/>
              </a:spcBef>
              <a:spcAft>
                <a:spcPct val="0"/>
              </a:spcAft>
              <a:defRPr sz="2400" i="1" kern="1200">
                <a:solidFill>
                  <a:schemeClr val="tx1"/>
                </a:solidFill>
                <a:latin typeface="Arial" panose="020B0604020202020204" pitchFamily="34" charset="0"/>
                <a:ea typeface="ＭＳ Ｐゴシック" panose="020B0600070205080204" pitchFamily="34" charset="-128"/>
                <a:cs typeface="+mn-cs"/>
              </a:defRPr>
            </a:lvl2pPr>
            <a:lvl3pPr marL="914400" algn="l" rtl="0" eaLnBrk="0" fontAlgn="base" hangingPunct="0">
              <a:spcBef>
                <a:spcPct val="0"/>
              </a:spcBef>
              <a:spcAft>
                <a:spcPct val="0"/>
              </a:spcAft>
              <a:defRPr sz="2400" i="1" kern="1200">
                <a:solidFill>
                  <a:schemeClr val="tx1"/>
                </a:solidFill>
                <a:latin typeface="Arial" panose="020B0604020202020204" pitchFamily="34" charset="0"/>
                <a:ea typeface="ＭＳ Ｐゴシック" panose="020B0600070205080204" pitchFamily="34" charset="-128"/>
                <a:cs typeface="+mn-cs"/>
              </a:defRPr>
            </a:lvl3pPr>
            <a:lvl4pPr marL="1371600" algn="l" rtl="0" eaLnBrk="0" fontAlgn="base" hangingPunct="0">
              <a:spcBef>
                <a:spcPct val="0"/>
              </a:spcBef>
              <a:spcAft>
                <a:spcPct val="0"/>
              </a:spcAft>
              <a:defRPr sz="2400" i="1" kern="1200">
                <a:solidFill>
                  <a:schemeClr val="tx1"/>
                </a:solidFill>
                <a:latin typeface="Arial" panose="020B0604020202020204" pitchFamily="34" charset="0"/>
                <a:ea typeface="ＭＳ Ｐゴシック" panose="020B0600070205080204" pitchFamily="34" charset="-128"/>
                <a:cs typeface="+mn-cs"/>
              </a:defRPr>
            </a:lvl4pPr>
            <a:lvl5pPr marL="1828800" algn="l" rtl="0" eaLnBrk="0" fontAlgn="base" hangingPunct="0">
              <a:spcBef>
                <a:spcPct val="0"/>
              </a:spcBef>
              <a:spcAft>
                <a:spcPct val="0"/>
              </a:spcAft>
              <a:defRPr sz="2400" i="1"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sz="2400" i="1"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sz="2400" i="1"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sz="2400" i="1"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sz="2400" i="1" kern="1200">
                <a:solidFill>
                  <a:schemeClr val="tx1"/>
                </a:solidFill>
                <a:latin typeface="Arial" panose="020B0604020202020204" pitchFamily="34" charset="0"/>
                <a:ea typeface="ＭＳ Ｐゴシック" panose="020B0600070205080204" pitchFamily="34" charset="-128"/>
                <a:cs typeface="+mn-cs"/>
              </a:defRPr>
            </a:lvl9pPr>
          </a:lstStyle>
          <a:p>
            <a:pPr>
              <a:spcBef>
                <a:spcPct val="0"/>
              </a:spcBef>
              <a:buFontTx/>
              <a:buNone/>
            </a:pPr>
            <a:r>
              <a:rPr lang="en-US" altLang="en-US" sz="1600" i="0" dirty="0">
                <a:solidFill>
                  <a:srgbClr val="000000"/>
                </a:solidFill>
              </a:rPr>
              <a:t>Charles Wilkinson</a:t>
            </a:r>
            <a:br>
              <a:rPr lang="en-US" altLang="en-US" sz="1600" i="0" dirty="0">
                <a:solidFill>
                  <a:srgbClr val="000000"/>
                </a:solidFill>
              </a:rPr>
            </a:br>
            <a:r>
              <a:rPr lang="en-US" altLang="en-US" sz="1600" i="0" dirty="0">
                <a:solidFill>
                  <a:srgbClr val="000000"/>
                </a:solidFill>
              </a:rPr>
              <a:t>(614) 813-8804</a:t>
            </a:r>
            <a:br>
              <a:rPr lang="en-US" altLang="en-US" sz="1600" i="0" dirty="0">
                <a:solidFill>
                  <a:srgbClr val="000000"/>
                </a:solidFill>
              </a:rPr>
            </a:br>
            <a:r>
              <a:rPr lang="en-US" altLang="en-US" sz="1600" i="0" dirty="0">
                <a:solidFill>
                  <a:srgbClr val="000000"/>
                </a:solidFill>
                <a:hlinkClick r:id="rId5"/>
              </a:rPr>
              <a:t>cfwnlex@gmail.com</a:t>
            </a:r>
            <a:r>
              <a:rPr lang="en-US" altLang="en-US" sz="1600" i="0" dirty="0">
                <a:solidFill>
                  <a:srgbClr val="000000"/>
                </a:solidFill>
              </a:rPr>
              <a:t> </a:t>
            </a:r>
          </a:p>
        </p:txBody>
      </p:sp>
      <p:pic>
        <p:nvPicPr>
          <p:cNvPr id="8" name="Picture 7">
            <a:extLst>
              <a:ext uri="{FF2B5EF4-FFF2-40B4-BE49-F238E27FC236}">
                <a16:creationId xmlns:a16="http://schemas.microsoft.com/office/drawing/2014/main" id="{2CDCBE4E-B73A-481A-9BBD-754452DEC05E}"/>
              </a:ext>
            </a:extLst>
          </p:cNvPr>
          <p:cNvPicPr>
            <a:picLocks noChangeAspect="1"/>
          </p:cNvPicPr>
          <p:nvPr/>
        </p:nvPicPr>
        <p:blipFill>
          <a:blip r:embed="rId6"/>
          <a:stretch>
            <a:fillRect/>
          </a:stretch>
        </p:blipFill>
        <p:spPr>
          <a:xfrm>
            <a:off x="0" y="6197679"/>
            <a:ext cx="9144000" cy="660321"/>
          </a:xfrm>
          <a:prstGeom prst="rect">
            <a:avLst/>
          </a:prstGeom>
        </p:spPr>
      </p:pic>
      <p:pic>
        <p:nvPicPr>
          <p:cNvPr id="9" name="Picture 8" descr="A picture containing wall, monitor&#10;&#10;Description automatically generated">
            <a:extLst>
              <a:ext uri="{FF2B5EF4-FFF2-40B4-BE49-F238E27FC236}">
                <a16:creationId xmlns:a16="http://schemas.microsoft.com/office/drawing/2014/main" id="{349EBA63-C3E6-45C3-9D64-EC173B0B453C}"/>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747164" y="6476999"/>
            <a:ext cx="396835" cy="396835"/>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B69E12F5-B32C-455B-9CE9-C24DBE048936}"/>
              </a:ext>
            </a:extLst>
          </p:cNvPr>
          <p:cNvSpPr>
            <a:spLocks noGrp="1" noChangeArrowheads="1"/>
          </p:cNvSpPr>
          <p:nvPr>
            <p:ph type="title"/>
          </p:nvPr>
        </p:nvSpPr>
        <p:spPr>
          <a:xfrm>
            <a:off x="722313" y="2438399"/>
            <a:ext cx="7772400" cy="3743445"/>
          </a:xfrm>
        </p:spPr>
        <p:txBody>
          <a:bodyPr>
            <a:normAutofit fontScale="90000"/>
          </a:bodyPr>
          <a:lstStyle/>
          <a:p>
            <a:pPr marL="342900" indent="-342900">
              <a:buFontTx/>
              <a:buChar char="•"/>
            </a:pPr>
            <a:r>
              <a:rPr lang="en-US" altLang="en-US" sz="2000" b="0" cap="none" dirty="0">
                <a:latin typeface="+mn-lt"/>
              </a:rPr>
              <a:t>Choice of distribution structure is integral to company’s strategic plan.</a:t>
            </a:r>
            <a:br>
              <a:rPr lang="en-US" altLang="en-US" sz="2000" b="0" cap="none" dirty="0">
                <a:latin typeface="+mn-lt"/>
              </a:rPr>
            </a:br>
            <a:br>
              <a:rPr lang="en-US" altLang="en-US" sz="2000" b="0" cap="none" dirty="0">
                <a:latin typeface="+mn-lt"/>
              </a:rPr>
            </a:br>
            <a:r>
              <a:rPr lang="en-US" altLang="en-US" sz="2000" b="0" cap="none" dirty="0">
                <a:latin typeface="+mn-lt"/>
              </a:rPr>
              <a:t>Analysis requires understanding of competition at both Manufacturer and Distributor level.</a:t>
            </a:r>
            <a:br>
              <a:rPr lang="en-US" altLang="en-US" sz="2000" b="0" cap="none" dirty="0">
                <a:latin typeface="+mn-lt"/>
              </a:rPr>
            </a:br>
            <a:br>
              <a:rPr lang="en-US" altLang="en-US" sz="2000" b="0" cap="none" dirty="0">
                <a:latin typeface="+mn-lt"/>
              </a:rPr>
            </a:br>
            <a:r>
              <a:rPr lang="en-US" altLang="en-US" sz="2000" b="0" cap="none" dirty="0">
                <a:latin typeface="+mn-lt"/>
              </a:rPr>
              <a:t>Successful implementation of plan requires coordinate effort of marketing, sales, logistics and legal team.</a:t>
            </a:r>
            <a:br>
              <a:rPr lang="en-US" altLang="en-US" sz="2000" b="0" cap="none" dirty="0">
                <a:latin typeface="+mn-lt"/>
              </a:rPr>
            </a:br>
            <a:br>
              <a:rPr lang="en-US" altLang="en-US" sz="2000" b="0" cap="none" dirty="0">
                <a:latin typeface="+mn-lt"/>
              </a:rPr>
            </a:br>
            <a:r>
              <a:rPr lang="en-US" altLang="en-US" sz="2000" b="0" cap="none" dirty="0">
                <a:latin typeface="+mn-lt"/>
              </a:rPr>
              <a:t>No amount of good lawyering can make up for a bad business plan.</a:t>
            </a:r>
            <a:br>
              <a:rPr lang="en-US" altLang="en-US" sz="2400" b="0" cap="none" dirty="0"/>
            </a:br>
            <a:br>
              <a:rPr lang="en-US" altLang="en-US" sz="2400" cap="none" dirty="0"/>
            </a:br>
            <a:br>
              <a:rPr lang="en-US" altLang="en-US" sz="2400" cap="none" dirty="0"/>
            </a:br>
            <a:br>
              <a:rPr lang="en-US" altLang="en-US" sz="2400" cap="none" dirty="0"/>
            </a:br>
            <a:br>
              <a:rPr lang="en-US" altLang="en-US" sz="2400" cap="none" dirty="0"/>
            </a:br>
            <a:br>
              <a:rPr lang="en-US" altLang="en-US" sz="2400" cap="none" dirty="0"/>
            </a:br>
            <a:endParaRPr lang="en-US" altLang="en-US" sz="2400" cap="none" dirty="0"/>
          </a:p>
        </p:txBody>
      </p:sp>
      <p:sp>
        <p:nvSpPr>
          <p:cNvPr id="11267" name="Text Placeholder 2">
            <a:extLst>
              <a:ext uri="{FF2B5EF4-FFF2-40B4-BE49-F238E27FC236}">
                <a16:creationId xmlns:a16="http://schemas.microsoft.com/office/drawing/2014/main" id="{DA03396F-DEC0-4444-BABA-AC52810721E8}"/>
              </a:ext>
            </a:extLst>
          </p:cNvPr>
          <p:cNvSpPr>
            <a:spLocks noGrp="1" noChangeArrowheads="1"/>
          </p:cNvSpPr>
          <p:nvPr>
            <p:ph type="body" idx="1"/>
          </p:nvPr>
        </p:nvSpPr>
        <p:spPr>
          <a:xfrm>
            <a:off x="0" y="990600"/>
            <a:ext cx="8494713" cy="1066800"/>
          </a:xfrm>
        </p:spPr>
        <p:txBody>
          <a:bodyPr/>
          <a:lstStyle/>
          <a:p>
            <a:r>
              <a:rPr lang="en-US" altLang="en-US" sz="2400" b="1" u="sng" dirty="0">
                <a:solidFill>
                  <a:schemeClr val="tx1">
                    <a:lumMod val="95000"/>
                    <a:lumOff val="5000"/>
                  </a:schemeClr>
                </a:solidFill>
              </a:rPr>
              <a:t>International Distribution Chains and Contracts</a:t>
            </a:r>
          </a:p>
          <a:p>
            <a:endParaRPr lang="en-US" altLang="en-US" dirty="0"/>
          </a:p>
        </p:txBody>
      </p:sp>
      <p:pic>
        <p:nvPicPr>
          <p:cNvPr id="4" name="Picture 3">
            <a:extLst>
              <a:ext uri="{FF2B5EF4-FFF2-40B4-BE49-F238E27FC236}">
                <a16:creationId xmlns:a16="http://schemas.microsoft.com/office/drawing/2014/main" id="{6DB9CADD-5B82-4C58-B01E-2917B22AD8E9}"/>
              </a:ext>
            </a:extLst>
          </p:cNvPr>
          <p:cNvPicPr>
            <a:picLocks noChangeAspect="1"/>
          </p:cNvPicPr>
          <p:nvPr/>
        </p:nvPicPr>
        <p:blipFill>
          <a:blip r:embed="rId2"/>
          <a:stretch>
            <a:fillRect/>
          </a:stretch>
        </p:blipFill>
        <p:spPr>
          <a:xfrm>
            <a:off x="0" y="6197679"/>
            <a:ext cx="9144000" cy="660321"/>
          </a:xfrm>
          <a:prstGeom prst="rect">
            <a:avLst/>
          </a:prstGeom>
        </p:spPr>
      </p:pic>
      <p:pic>
        <p:nvPicPr>
          <p:cNvPr id="5" name="Picture 4" descr="A picture containing wall, monitor&#10;&#10;Description automatically generated">
            <a:extLst>
              <a:ext uri="{FF2B5EF4-FFF2-40B4-BE49-F238E27FC236}">
                <a16:creationId xmlns:a16="http://schemas.microsoft.com/office/drawing/2014/main" id="{5E1602F2-8599-4736-83C2-A57783215ED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747164" y="6476999"/>
            <a:ext cx="396835" cy="396835"/>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a:extLst>
              <a:ext uri="{FF2B5EF4-FFF2-40B4-BE49-F238E27FC236}">
                <a16:creationId xmlns:a16="http://schemas.microsoft.com/office/drawing/2014/main" id="{06280405-98BA-4886-A8E6-9DFEED8004DC}"/>
              </a:ext>
            </a:extLst>
          </p:cNvPr>
          <p:cNvSpPr>
            <a:spLocks noGrp="1" noChangeArrowheads="1"/>
          </p:cNvSpPr>
          <p:nvPr>
            <p:ph type="title"/>
          </p:nvPr>
        </p:nvSpPr>
        <p:spPr>
          <a:xfrm>
            <a:off x="-1" y="365126"/>
            <a:ext cx="9143999" cy="1325563"/>
          </a:xfrm>
        </p:spPr>
        <p:txBody>
          <a:bodyPr>
            <a:normAutofit fontScale="90000"/>
          </a:bodyPr>
          <a:lstStyle/>
          <a:p>
            <a:br>
              <a:rPr lang="en-US" altLang="en-US" sz="3700" b="1" dirty="0"/>
            </a:br>
            <a:r>
              <a:rPr lang="en-US" altLang="en-US" sz="3700" b="1" u="sng" dirty="0"/>
              <a:t>Sales / Distribution Alternatives</a:t>
            </a:r>
            <a:br>
              <a:rPr lang="en-US" altLang="en-US" b="1" dirty="0">
                <a:latin typeface="+mn-lt"/>
              </a:rPr>
            </a:br>
            <a:endParaRPr lang="en-US" altLang="en-US" b="1" dirty="0">
              <a:latin typeface="+mn-lt"/>
            </a:endParaRPr>
          </a:p>
        </p:txBody>
      </p:sp>
      <p:sp>
        <p:nvSpPr>
          <p:cNvPr id="12291" name="Text Placeholder 2">
            <a:extLst>
              <a:ext uri="{FF2B5EF4-FFF2-40B4-BE49-F238E27FC236}">
                <a16:creationId xmlns:a16="http://schemas.microsoft.com/office/drawing/2014/main" id="{0B41E4E2-8131-45CB-9743-0AB04A80CC1F}"/>
              </a:ext>
            </a:extLst>
          </p:cNvPr>
          <p:cNvSpPr>
            <a:spLocks noGrp="1" noChangeArrowheads="1"/>
          </p:cNvSpPr>
          <p:nvPr>
            <p:ph type="body" idx="1"/>
          </p:nvPr>
        </p:nvSpPr>
        <p:spPr>
          <a:xfrm>
            <a:off x="914400" y="1825625"/>
            <a:ext cx="8229600" cy="4351338"/>
          </a:xfrm>
        </p:spPr>
        <p:txBody>
          <a:bodyPr/>
          <a:lstStyle/>
          <a:p>
            <a:pPr lvl="1">
              <a:buFont typeface="Arial" panose="020B0604020202020204" pitchFamily="34" charset="0"/>
              <a:buChar char="•"/>
            </a:pPr>
            <a:r>
              <a:rPr lang="en-US" altLang="en-US" sz="2000" dirty="0"/>
              <a:t>Importance of Due Diligence on Sales / Distribution Partners</a:t>
            </a:r>
          </a:p>
          <a:p>
            <a:pPr lvl="2"/>
            <a:r>
              <a:rPr lang="en-US" altLang="en-US" dirty="0"/>
              <a:t> Reputation in Industry; Manufacturer References</a:t>
            </a:r>
          </a:p>
          <a:p>
            <a:pPr lvl="2"/>
            <a:r>
              <a:rPr lang="en-US" altLang="en-US" dirty="0"/>
              <a:t> Financial Review – Ability to Perform</a:t>
            </a:r>
          </a:p>
          <a:p>
            <a:pPr lvl="2"/>
            <a:r>
              <a:rPr lang="en-US" altLang="en-US" dirty="0"/>
              <a:t> Legal Due Diligence (Litigation </a:t>
            </a:r>
            <a:r>
              <a:rPr lang="en-US" altLang="en-US" dirty="0" err="1"/>
              <a:t>Seach</a:t>
            </a:r>
            <a:r>
              <a:rPr lang="en-US" altLang="en-US" dirty="0"/>
              <a:t>)</a:t>
            </a:r>
          </a:p>
          <a:p>
            <a:pPr lvl="1">
              <a:buFont typeface="Arial" panose="020B0604020202020204" pitchFamily="34" charset="0"/>
              <a:buChar char="•"/>
            </a:pPr>
            <a:r>
              <a:rPr lang="en-US" altLang="en-US" sz="2000" dirty="0"/>
              <a:t>Direct Sales (Company Salespeople in Country);</a:t>
            </a:r>
          </a:p>
          <a:p>
            <a:pPr lvl="1">
              <a:buFont typeface="Arial" panose="020B0604020202020204" pitchFamily="34" charset="0"/>
              <a:buChar char="•"/>
            </a:pPr>
            <a:r>
              <a:rPr lang="en-US" altLang="en-US" sz="2000" dirty="0"/>
              <a:t>Manufacturers Reps (Multiple Lines)</a:t>
            </a:r>
          </a:p>
          <a:p>
            <a:pPr lvl="1">
              <a:buFont typeface="Arial" panose="020B0604020202020204" pitchFamily="34" charset="0"/>
              <a:buChar char="•"/>
            </a:pPr>
            <a:r>
              <a:rPr lang="en-US" altLang="en-US" sz="2000" dirty="0"/>
              <a:t>Protected Distribution Networks</a:t>
            </a:r>
          </a:p>
          <a:p>
            <a:pPr lvl="1">
              <a:buFont typeface="Arial" panose="020B0604020202020204" pitchFamily="34" charset="0"/>
              <a:buChar char="•"/>
            </a:pPr>
            <a:r>
              <a:rPr lang="en-US" altLang="en-US" sz="2000" dirty="0"/>
              <a:t>Open Distribution Networks</a:t>
            </a:r>
          </a:p>
          <a:p>
            <a:pPr lvl="1">
              <a:buFont typeface="Arial" panose="020B0604020202020204" pitchFamily="34" charset="0"/>
              <a:buChar char="•"/>
            </a:pPr>
            <a:r>
              <a:rPr lang="en-US" altLang="en-US" sz="2000" dirty="0"/>
              <a:t>Inventory, Parts and service logistics issues </a:t>
            </a:r>
          </a:p>
          <a:p>
            <a:pPr lvl="1">
              <a:buFont typeface="Arial" panose="020B0604020202020204" pitchFamily="34" charset="0"/>
              <a:buChar char="•"/>
            </a:pPr>
            <a:r>
              <a:rPr lang="en-US" altLang="en-US" sz="2000" dirty="0"/>
              <a:t>Termination logistics</a:t>
            </a:r>
          </a:p>
          <a:p>
            <a:endParaRPr lang="en-US" altLang="en-US" dirty="0"/>
          </a:p>
        </p:txBody>
      </p:sp>
      <p:pic>
        <p:nvPicPr>
          <p:cNvPr id="4" name="Picture 3">
            <a:extLst>
              <a:ext uri="{FF2B5EF4-FFF2-40B4-BE49-F238E27FC236}">
                <a16:creationId xmlns:a16="http://schemas.microsoft.com/office/drawing/2014/main" id="{CA10AFA2-0FFA-412F-912D-DA8EB66A9EF5}"/>
              </a:ext>
            </a:extLst>
          </p:cNvPr>
          <p:cNvPicPr>
            <a:picLocks noChangeAspect="1"/>
          </p:cNvPicPr>
          <p:nvPr/>
        </p:nvPicPr>
        <p:blipFill>
          <a:blip r:embed="rId2"/>
          <a:stretch>
            <a:fillRect/>
          </a:stretch>
        </p:blipFill>
        <p:spPr>
          <a:xfrm>
            <a:off x="0" y="6197679"/>
            <a:ext cx="9144000" cy="660321"/>
          </a:xfrm>
          <a:prstGeom prst="rect">
            <a:avLst/>
          </a:prstGeom>
        </p:spPr>
      </p:pic>
      <p:pic>
        <p:nvPicPr>
          <p:cNvPr id="5" name="Picture 4" descr="A picture containing wall, monitor&#10;&#10;Description automatically generated">
            <a:extLst>
              <a:ext uri="{FF2B5EF4-FFF2-40B4-BE49-F238E27FC236}">
                <a16:creationId xmlns:a16="http://schemas.microsoft.com/office/drawing/2014/main" id="{29DAD910-C5C3-40A2-9E77-86E8B32DB04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747164" y="6476999"/>
            <a:ext cx="396835" cy="396835"/>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0CEB2358-C0FA-4A46-A2D9-7E5D93BEB515}"/>
              </a:ext>
            </a:extLst>
          </p:cNvPr>
          <p:cNvSpPr>
            <a:spLocks noGrp="1" noChangeArrowheads="1"/>
          </p:cNvSpPr>
          <p:nvPr>
            <p:ph type="title"/>
          </p:nvPr>
        </p:nvSpPr>
        <p:spPr>
          <a:xfrm>
            <a:off x="1" y="365126"/>
            <a:ext cx="9143998" cy="1325563"/>
          </a:xfrm>
        </p:spPr>
        <p:txBody>
          <a:bodyPr/>
          <a:lstStyle/>
          <a:p>
            <a:r>
              <a:rPr lang="en-US" altLang="en-US" b="1" u="sng" dirty="0"/>
              <a:t>General Legal Perspective</a:t>
            </a:r>
          </a:p>
        </p:txBody>
      </p:sp>
      <p:sp>
        <p:nvSpPr>
          <p:cNvPr id="3" name="Text Placeholder 2">
            <a:extLst>
              <a:ext uri="{FF2B5EF4-FFF2-40B4-BE49-F238E27FC236}">
                <a16:creationId xmlns:a16="http://schemas.microsoft.com/office/drawing/2014/main" id="{9DBDE8C8-B8E7-4661-85C4-E9BF9008192C}"/>
              </a:ext>
            </a:extLst>
          </p:cNvPr>
          <p:cNvSpPr>
            <a:spLocks noGrp="1"/>
          </p:cNvSpPr>
          <p:nvPr>
            <p:ph type="body" idx="1"/>
          </p:nvPr>
        </p:nvSpPr>
        <p:spPr>
          <a:xfrm>
            <a:off x="0" y="1825625"/>
            <a:ext cx="8515350" cy="4351338"/>
          </a:xfrm>
        </p:spPr>
        <p:txBody>
          <a:bodyPr/>
          <a:lstStyle/>
          <a:p>
            <a:pPr lvl="1">
              <a:buFont typeface="Wingdings" panose="05000000000000000000" pitchFamily="2" charset="2"/>
              <a:buChar char="§"/>
              <a:defRPr/>
            </a:pPr>
            <a:r>
              <a:rPr lang="en-US" sz="2400" dirty="0"/>
              <a:t>Import / Export Controls</a:t>
            </a:r>
          </a:p>
          <a:p>
            <a:pPr lvl="2">
              <a:buFont typeface="Wingdings" panose="05000000000000000000" pitchFamily="2" charset="2"/>
              <a:buChar char="§"/>
              <a:defRPr/>
            </a:pPr>
            <a:r>
              <a:rPr lang="en-US" sz="2400" dirty="0"/>
              <a:t>Import Restrictions</a:t>
            </a:r>
          </a:p>
          <a:p>
            <a:pPr lvl="2">
              <a:buFont typeface="Wingdings" panose="05000000000000000000" pitchFamily="2" charset="2"/>
              <a:buChar char="§"/>
              <a:defRPr/>
            </a:pPr>
            <a:r>
              <a:rPr lang="en-US" sz="2400" dirty="0"/>
              <a:t>License Requirements</a:t>
            </a:r>
          </a:p>
          <a:p>
            <a:pPr lvl="2">
              <a:buFont typeface="Wingdings" panose="05000000000000000000" pitchFamily="2" charset="2"/>
              <a:buChar char="§"/>
              <a:defRPr/>
            </a:pPr>
            <a:r>
              <a:rPr lang="en-US" sz="2400" dirty="0"/>
              <a:t>Technology or “Dual Use” Products or Materials</a:t>
            </a:r>
          </a:p>
          <a:p>
            <a:pPr lvl="1">
              <a:buFont typeface="Wingdings" panose="05000000000000000000" pitchFamily="2" charset="2"/>
              <a:buChar char="§"/>
              <a:defRPr/>
            </a:pPr>
            <a:r>
              <a:rPr lang="en-US" sz="2400" dirty="0"/>
              <a:t>Import Duties –Effect on Competitiveness</a:t>
            </a:r>
          </a:p>
          <a:p>
            <a:pPr lvl="1">
              <a:buFont typeface="Wingdings" panose="05000000000000000000" pitchFamily="2" charset="2"/>
              <a:buChar char="§"/>
              <a:defRPr/>
            </a:pPr>
            <a:r>
              <a:rPr lang="en-US" sz="2400" dirty="0"/>
              <a:t>Financial Settlement</a:t>
            </a:r>
          </a:p>
          <a:p>
            <a:pPr lvl="2">
              <a:buFont typeface="Wingdings" panose="05000000000000000000" pitchFamily="2" charset="2"/>
              <a:buChar char="§"/>
              <a:defRPr/>
            </a:pPr>
            <a:r>
              <a:rPr lang="en-US" sz="2400" dirty="0"/>
              <a:t>Documentary Credits</a:t>
            </a:r>
          </a:p>
          <a:p>
            <a:pPr lvl="2">
              <a:buFont typeface="Wingdings" panose="05000000000000000000" pitchFamily="2" charset="2"/>
              <a:buChar char="§"/>
              <a:defRPr/>
            </a:pPr>
            <a:r>
              <a:rPr lang="en-US" sz="2400" dirty="0"/>
              <a:t>Letters of Credit</a:t>
            </a:r>
          </a:p>
          <a:p>
            <a:pPr lvl="2">
              <a:buFont typeface="Wingdings" panose="05000000000000000000" pitchFamily="2" charset="2"/>
              <a:buChar char="§"/>
              <a:defRPr/>
            </a:pPr>
            <a:r>
              <a:rPr lang="en-US" sz="2400" dirty="0"/>
              <a:t>International Credit Accounts</a:t>
            </a:r>
          </a:p>
          <a:p>
            <a:pPr lvl="2" indent="-685800">
              <a:buFont typeface="Wingdings" panose="05000000000000000000" pitchFamily="2" charset="2"/>
              <a:buChar char="§"/>
              <a:defRPr/>
            </a:pPr>
            <a:endParaRPr lang="en-US" dirty="0"/>
          </a:p>
          <a:p>
            <a:pPr>
              <a:defRPr/>
            </a:pPr>
            <a:endParaRPr lang="en-US" dirty="0"/>
          </a:p>
        </p:txBody>
      </p:sp>
      <p:pic>
        <p:nvPicPr>
          <p:cNvPr id="4" name="Picture 3">
            <a:extLst>
              <a:ext uri="{FF2B5EF4-FFF2-40B4-BE49-F238E27FC236}">
                <a16:creationId xmlns:a16="http://schemas.microsoft.com/office/drawing/2014/main" id="{3C63C4AB-6877-4B5F-B3AC-AF0FF8167E23}"/>
              </a:ext>
            </a:extLst>
          </p:cNvPr>
          <p:cNvPicPr>
            <a:picLocks noChangeAspect="1"/>
          </p:cNvPicPr>
          <p:nvPr/>
        </p:nvPicPr>
        <p:blipFill>
          <a:blip r:embed="rId2"/>
          <a:stretch>
            <a:fillRect/>
          </a:stretch>
        </p:blipFill>
        <p:spPr>
          <a:xfrm>
            <a:off x="0" y="6197679"/>
            <a:ext cx="9144000" cy="660321"/>
          </a:xfrm>
          <a:prstGeom prst="rect">
            <a:avLst/>
          </a:prstGeom>
        </p:spPr>
      </p:pic>
      <p:pic>
        <p:nvPicPr>
          <p:cNvPr id="5" name="Picture 4" descr="A picture containing wall, monitor&#10;&#10;Description automatically generated">
            <a:extLst>
              <a:ext uri="{FF2B5EF4-FFF2-40B4-BE49-F238E27FC236}">
                <a16:creationId xmlns:a16="http://schemas.microsoft.com/office/drawing/2014/main" id="{BD73A1A9-16A0-4135-B690-70EFBE019AA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747164" y="6476999"/>
            <a:ext cx="396835" cy="396835"/>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2A792B6D-DB44-4A0C-9AB0-F3F7723F8730}"/>
              </a:ext>
            </a:extLst>
          </p:cNvPr>
          <p:cNvSpPr>
            <a:spLocks noGrp="1" noChangeArrowheads="1"/>
          </p:cNvSpPr>
          <p:nvPr>
            <p:ph type="title"/>
          </p:nvPr>
        </p:nvSpPr>
        <p:spPr>
          <a:xfrm>
            <a:off x="0" y="365126"/>
            <a:ext cx="8515350" cy="1325563"/>
          </a:xfrm>
        </p:spPr>
        <p:txBody>
          <a:bodyPr/>
          <a:lstStyle/>
          <a:p>
            <a:r>
              <a:rPr lang="en-US" altLang="en-US" b="1" u="sng" dirty="0"/>
              <a:t>Implications of US Law</a:t>
            </a:r>
          </a:p>
        </p:txBody>
      </p:sp>
      <p:sp>
        <p:nvSpPr>
          <p:cNvPr id="14339" name="Text Placeholder 2">
            <a:extLst>
              <a:ext uri="{FF2B5EF4-FFF2-40B4-BE49-F238E27FC236}">
                <a16:creationId xmlns:a16="http://schemas.microsoft.com/office/drawing/2014/main" id="{053064EE-5BB0-43CA-9C3D-045705F62CE5}"/>
              </a:ext>
            </a:extLst>
          </p:cNvPr>
          <p:cNvSpPr>
            <a:spLocks noGrp="1" noChangeArrowheads="1"/>
          </p:cNvSpPr>
          <p:nvPr>
            <p:ph type="body" idx="1"/>
          </p:nvPr>
        </p:nvSpPr>
        <p:spPr/>
        <p:txBody>
          <a:bodyPr/>
          <a:lstStyle/>
          <a:p>
            <a:r>
              <a:rPr lang="en-US" altLang="en-US" dirty="0"/>
              <a:t>Be aware of both Federal and State law issues</a:t>
            </a:r>
          </a:p>
          <a:p>
            <a:r>
              <a:rPr lang="en-US" altLang="en-US" dirty="0"/>
              <a:t>“Home Field Advantage” in Jurisdiction and Venue</a:t>
            </a:r>
          </a:p>
          <a:p>
            <a:r>
              <a:rPr lang="en-US" altLang="en-US" dirty="0"/>
              <a:t>Federal Antitrust law and “unfair competition” claims</a:t>
            </a:r>
          </a:p>
          <a:p>
            <a:r>
              <a:rPr lang="en-US" altLang="en-US"/>
              <a:t>Robinson-Patman </a:t>
            </a:r>
            <a:r>
              <a:rPr lang="en-US" altLang="en-US" dirty="0"/>
              <a:t>Act claims </a:t>
            </a:r>
          </a:p>
          <a:p>
            <a:r>
              <a:rPr lang="en-US" altLang="en-US" dirty="0"/>
              <a:t>FCPA</a:t>
            </a:r>
          </a:p>
          <a:p>
            <a:r>
              <a:rPr lang="en-US" altLang="en-US" dirty="0"/>
              <a:t>Trademarks and Trade Name Issues (Federal versus state-wide protection)</a:t>
            </a:r>
          </a:p>
          <a:p>
            <a:endParaRPr lang="en-US" altLang="en-US" dirty="0"/>
          </a:p>
        </p:txBody>
      </p:sp>
      <p:pic>
        <p:nvPicPr>
          <p:cNvPr id="4" name="Picture 3">
            <a:extLst>
              <a:ext uri="{FF2B5EF4-FFF2-40B4-BE49-F238E27FC236}">
                <a16:creationId xmlns:a16="http://schemas.microsoft.com/office/drawing/2014/main" id="{5DC4021A-13CC-49B0-B6E3-B74B4547DE74}"/>
              </a:ext>
            </a:extLst>
          </p:cNvPr>
          <p:cNvPicPr>
            <a:picLocks noChangeAspect="1"/>
          </p:cNvPicPr>
          <p:nvPr/>
        </p:nvPicPr>
        <p:blipFill>
          <a:blip r:embed="rId2"/>
          <a:stretch>
            <a:fillRect/>
          </a:stretch>
        </p:blipFill>
        <p:spPr>
          <a:xfrm>
            <a:off x="0" y="6197679"/>
            <a:ext cx="9144000" cy="660321"/>
          </a:xfrm>
          <a:prstGeom prst="rect">
            <a:avLst/>
          </a:prstGeom>
        </p:spPr>
      </p:pic>
      <p:pic>
        <p:nvPicPr>
          <p:cNvPr id="5" name="Picture 4" descr="A picture containing wall, monitor&#10;&#10;Description automatically generated">
            <a:extLst>
              <a:ext uri="{FF2B5EF4-FFF2-40B4-BE49-F238E27FC236}">
                <a16:creationId xmlns:a16="http://schemas.microsoft.com/office/drawing/2014/main" id="{2DD14828-9925-4BB8-9858-1F67191F4F4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747164" y="6476999"/>
            <a:ext cx="396835" cy="396835"/>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7A550C95-8698-4FC6-8169-F8590EA92D44}"/>
              </a:ext>
            </a:extLst>
          </p:cNvPr>
          <p:cNvSpPr>
            <a:spLocks noGrp="1" noChangeArrowheads="1"/>
          </p:cNvSpPr>
          <p:nvPr>
            <p:ph type="title"/>
          </p:nvPr>
        </p:nvSpPr>
        <p:spPr>
          <a:xfrm>
            <a:off x="0" y="365126"/>
            <a:ext cx="8515350" cy="1325563"/>
          </a:xfrm>
        </p:spPr>
        <p:txBody>
          <a:bodyPr/>
          <a:lstStyle/>
          <a:p>
            <a:r>
              <a:rPr lang="en-US" altLang="en-US" b="1" dirty="0"/>
              <a:t>International Contract Drafting Issues</a:t>
            </a:r>
          </a:p>
        </p:txBody>
      </p:sp>
      <p:sp>
        <p:nvSpPr>
          <p:cNvPr id="15363" name="Text Placeholder 2">
            <a:extLst>
              <a:ext uri="{FF2B5EF4-FFF2-40B4-BE49-F238E27FC236}">
                <a16:creationId xmlns:a16="http://schemas.microsoft.com/office/drawing/2014/main" id="{3A7934B1-BDF0-4BD6-AE36-D8134650CB58}"/>
              </a:ext>
            </a:extLst>
          </p:cNvPr>
          <p:cNvSpPr>
            <a:spLocks noGrp="1" noChangeArrowheads="1"/>
          </p:cNvSpPr>
          <p:nvPr>
            <p:ph type="body" idx="1"/>
          </p:nvPr>
        </p:nvSpPr>
        <p:spPr/>
        <p:txBody>
          <a:bodyPr/>
          <a:lstStyle/>
          <a:p>
            <a:pPr>
              <a:buFont typeface="Wingdings" panose="05000000000000000000" pitchFamily="2" charset="2"/>
              <a:buChar char="§"/>
            </a:pPr>
            <a:r>
              <a:rPr lang="en-US" altLang="en-US" u="sng" dirty="0"/>
              <a:t>Local Jurisdiction Issues; Issues to Consider:</a:t>
            </a:r>
          </a:p>
          <a:p>
            <a:pPr lvl="1">
              <a:buFont typeface="Wingdings" panose="05000000000000000000" pitchFamily="2" charset="2"/>
              <a:buChar char="§"/>
            </a:pPr>
            <a:r>
              <a:rPr lang="en-US" altLang="en-US" sz="2000" dirty="0"/>
              <a:t>Export Country Requirements;</a:t>
            </a:r>
          </a:p>
          <a:p>
            <a:pPr lvl="1">
              <a:buFont typeface="Wingdings" panose="05000000000000000000" pitchFamily="2" charset="2"/>
              <a:buChar char="§"/>
            </a:pPr>
            <a:r>
              <a:rPr lang="en-US" altLang="en-US" sz="2000" dirty="0"/>
              <a:t>Import Country Requirements;</a:t>
            </a:r>
          </a:p>
          <a:p>
            <a:pPr lvl="1">
              <a:buFont typeface="Wingdings" panose="05000000000000000000" pitchFamily="2" charset="2"/>
              <a:buChar char="§"/>
            </a:pPr>
            <a:r>
              <a:rPr lang="en-US" altLang="en-US" sz="2000" dirty="0"/>
              <a:t>Any Cross-Border Issues in transit; </a:t>
            </a:r>
          </a:p>
          <a:p>
            <a:pPr lvl="1">
              <a:buFont typeface="Wingdings" panose="05000000000000000000" pitchFamily="2" charset="2"/>
              <a:buChar char="§"/>
            </a:pPr>
            <a:r>
              <a:rPr lang="en-US" altLang="en-US" sz="2000" dirty="0"/>
              <a:t>Trade Pact Issues- NAFTA 2.0; EU; Regional Pacts</a:t>
            </a:r>
          </a:p>
          <a:p>
            <a:pPr lvl="1">
              <a:buFont typeface="Wingdings" panose="05000000000000000000" pitchFamily="2" charset="2"/>
              <a:buChar char="§"/>
            </a:pPr>
            <a:r>
              <a:rPr lang="en-US" altLang="en-US" sz="2000" dirty="0"/>
              <a:t>The Infinite Value of an Experienced International Freight Forwarder</a:t>
            </a:r>
          </a:p>
          <a:p>
            <a:pPr>
              <a:buFont typeface="Wingdings" panose="05000000000000000000" pitchFamily="2" charset="2"/>
              <a:buChar char="§"/>
            </a:pPr>
            <a:r>
              <a:rPr lang="en-US" altLang="en-US" u="sng" dirty="0"/>
              <a:t>Legal Protections for Local Distributors</a:t>
            </a:r>
          </a:p>
          <a:p>
            <a:pPr lvl="1">
              <a:buFont typeface="Wingdings" panose="05000000000000000000" pitchFamily="2" charset="2"/>
              <a:buChar char="§"/>
            </a:pPr>
            <a:r>
              <a:rPr lang="en-US" altLang="en-US" sz="2000" dirty="0"/>
              <a:t>Local Partnership requirements</a:t>
            </a:r>
          </a:p>
          <a:p>
            <a:pPr lvl="1">
              <a:buFont typeface="Wingdings" panose="05000000000000000000" pitchFamily="2" charset="2"/>
              <a:buChar char="§"/>
            </a:pPr>
            <a:r>
              <a:rPr lang="en-US" altLang="en-US" sz="2000" dirty="0"/>
              <a:t>Termination Damages</a:t>
            </a:r>
          </a:p>
          <a:p>
            <a:endParaRPr lang="en-US" altLang="en-US" dirty="0"/>
          </a:p>
        </p:txBody>
      </p:sp>
      <p:pic>
        <p:nvPicPr>
          <p:cNvPr id="4" name="Picture 3">
            <a:extLst>
              <a:ext uri="{FF2B5EF4-FFF2-40B4-BE49-F238E27FC236}">
                <a16:creationId xmlns:a16="http://schemas.microsoft.com/office/drawing/2014/main" id="{5D1A7C2E-1C5E-4FD4-97EC-F589BD408ABF}"/>
              </a:ext>
            </a:extLst>
          </p:cNvPr>
          <p:cNvPicPr>
            <a:picLocks noChangeAspect="1"/>
          </p:cNvPicPr>
          <p:nvPr/>
        </p:nvPicPr>
        <p:blipFill>
          <a:blip r:embed="rId2"/>
          <a:stretch>
            <a:fillRect/>
          </a:stretch>
        </p:blipFill>
        <p:spPr>
          <a:xfrm>
            <a:off x="0" y="6197679"/>
            <a:ext cx="9144000" cy="660321"/>
          </a:xfrm>
          <a:prstGeom prst="rect">
            <a:avLst/>
          </a:prstGeom>
        </p:spPr>
      </p:pic>
      <p:pic>
        <p:nvPicPr>
          <p:cNvPr id="5" name="Picture 4" descr="A picture containing wall, monitor&#10;&#10;Description automatically generated">
            <a:extLst>
              <a:ext uri="{FF2B5EF4-FFF2-40B4-BE49-F238E27FC236}">
                <a16:creationId xmlns:a16="http://schemas.microsoft.com/office/drawing/2014/main" id="{CE00C560-DEF4-4959-A433-EC5D0A0442E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747164" y="6476999"/>
            <a:ext cx="396835" cy="396835"/>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a:extLst>
              <a:ext uri="{FF2B5EF4-FFF2-40B4-BE49-F238E27FC236}">
                <a16:creationId xmlns:a16="http://schemas.microsoft.com/office/drawing/2014/main" id="{5C4711D0-55C7-4321-89C7-02A0F21D71D3}"/>
              </a:ext>
            </a:extLst>
          </p:cNvPr>
          <p:cNvSpPr>
            <a:spLocks noGrp="1" noChangeArrowheads="1"/>
          </p:cNvSpPr>
          <p:nvPr>
            <p:ph type="title"/>
          </p:nvPr>
        </p:nvSpPr>
        <p:spPr>
          <a:xfrm>
            <a:off x="0" y="365126"/>
            <a:ext cx="8515350" cy="1325563"/>
          </a:xfrm>
        </p:spPr>
        <p:txBody>
          <a:bodyPr/>
          <a:lstStyle/>
          <a:p>
            <a:r>
              <a:rPr lang="en-US" altLang="en-US" b="1" u="sng" dirty="0"/>
              <a:t>International Contract Content</a:t>
            </a:r>
          </a:p>
        </p:txBody>
      </p:sp>
      <p:sp>
        <p:nvSpPr>
          <p:cNvPr id="3" name="Text Placeholder 2">
            <a:extLst>
              <a:ext uri="{FF2B5EF4-FFF2-40B4-BE49-F238E27FC236}">
                <a16:creationId xmlns:a16="http://schemas.microsoft.com/office/drawing/2014/main" id="{397B02D9-8095-4B23-805C-2C4D51FFD03B}"/>
              </a:ext>
            </a:extLst>
          </p:cNvPr>
          <p:cNvSpPr>
            <a:spLocks noGrp="1"/>
          </p:cNvSpPr>
          <p:nvPr>
            <p:ph type="body" idx="1"/>
          </p:nvPr>
        </p:nvSpPr>
        <p:spPr/>
        <p:txBody>
          <a:bodyPr/>
          <a:lstStyle/>
          <a:p>
            <a:pPr>
              <a:buFont typeface="Wingdings" panose="05000000000000000000" pitchFamily="2" charset="2"/>
              <a:buChar char="§"/>
              <a:defRPr/>
            </a:pPr>
            <a:r>
              <a:rPr lang="en-US" dirty="0"/>
              <a:t> Strongly Consider the Significant Value of Competent Local Counsel</a:t>
            </a:r>
          </a:p>
          <a:p>
            <a:pPr>
              <a:buFont typeface="Wingdings" panose="05000000000000000000" pitchFamily="2" charset="2"/>
              <a:buChar char="§"/>
              <a:defRPr/>
            </a:pPr>
            <a:endParaRPr lang="en-US" dirty="0"/>
          </a:p>
          <a:p>
            <a:pPr>
              <a:buFont typeface="Wingdings" panose="05000000000000000000" pitchFamily="2" charset="2"/>
              <a:buChar char="§"/>
              <a:defRPr/>
            </a:pPr>
            <a:r>
              <a:rPr lang="en-US" dirty="0"/>
              <a:t>Contract Terms and Conventions</a:t>
            </a:r>
          </a:p>
          <a:p>
            <a:pPr lvl="1">
              <a:buFont typeface="Wingdings" panose="05000000000000000000" pitchFamily="2" charset="2"/>
              <a:buChar char="§"/>
              <a:defRPr/>
            </a:pPr>
            <a:r>
              <a:rPr lang="en-US" sz="2000" dirty="0"/>
              <a:t> UCC; ICC – INCOTERMS</a:t>
            </a:r>
          </a:p>
          <a:p>
            <a:pPr lvl="1">
              <a:buFont typeface="Wingdings" panose="05000000000000000000" pitchFamily="2" charset="2"/>
              <a:buChar char="§"/>
              <a:defRPr/>
            </a:pPr>
            <a:r>
              <a:rPr lang="en-US" sz="2000" dirty="0"/>
              <a:t>Service/Warranty/Return Processes</a:t>
            </a:r>
          </a:p>
          <a:p>
            <a:pPr lvl="1">
              <a:buFont typeface="Wingdings" panose="05000000000000000000" pitchFamily="2" charset="2"/>
              <a:buChar char="§"/>
              <a:defRPr/>
            </a:pPr>
            <a:r>
              <a:rPr lang="en-US" sz="2000" dirty="0"/>
              <a:t>Dispute Resolution Provisions </a:t>
            </a:r>
          </a:p>
          <a:p>
            <a:pPr lvl="1">
              <a:buFont typeface="Wingdings" panose="05000000000000000000" pitchFamily="2" charset="2"/>
              <a:buChar char="§"/>
              <a:defRPr/>
            </a:pPr>
            <a:r>
              <a:rPr lang="en-US" sz="2000" dirty="0"/>
              <a:t>Divorce is Expensive -The Cost of Termination</a:t>
            </a:r>
          </a:p>
          <a:p>
            <a:pPr marL="0" lvl="1" indent="457200">
              <a:buFont typeface="Wingdings" panose="05000000000000000000" pitchFamily="2" charset="2"/>
              <a:buChar char="§"/>
              <a:defRPr/>
            </a:pPr>
            <a:endParaRPr lang="en-US" sz="2000" dirty="0"/>
          </a:p>
          <a:p>
            <a:pPr>
              <a:buFont typeface="Wingdings" panose="05000000000000000000" pitchFamily="2" charset="2"/>
              <a:buChar char="§"/>
              <a:defRPr/>
            </a:pPr>
            <a:endParaRPr lang="en-US" sz="2000" dirty="0"/>
          </a:p>
          <a:p>
            <a:pPr>
              <a:defRPr/>
            </a:pPr>
            <a:endParaRPr lang="en-US" dirty="0"/>
          </a:p>
        </p:txBody>
      </p:sp>
      <p:pic>
        <p:nvPicPr>
          <p:cNvPr id="4" name="Picture 3">
            <a:extLst>
              <a:ext uri="{FF2B5EF4-FFF2-40B4-BE49-F238E27FC236}">
                <a16:creationId xmlns:a16="http://schemas.microsoft.com/office/drawing/2014/main" id="{1CEB0C37-C215-4DF3-96A6-37532E779277}"/>
              </a:ext>
            </a:extLst>
          </p:cNvPr>
          <p:cNvPicPr>
            <a:picLocks noChangeAspect="1"/>
          </p:cNvPicPr>
          <p:nvPr/>
        </p:nvPicPr>
        <p:blipFill>
          <a:blip r:embed="rId2"/>
          <a:stretch>
            <a:fillRect/>
          </a:stretch>
        </p:blipFill>
        <p:spPr>
          <a:xfrm>
            <a:off x="0" y="6197679"/>
            <a:ext cx="9144000" cy="660321"/>
          </a:xfrm>
          <a:prstGeom prst="rect">
            <a:avLst/>
          </a:prstGeom>
        </p:spPr>
      </p:pic>
      <p:pic>
        <p:nvPicPr>
          <p:cNvPr id="5" name="Picture 4" descr="A picture containing wall, monitor&#10;&#10;Description automatically generated">
            <a:extLst>
              <a:ext uri="{FF2B5EF4-FFF2-40B4-BE49-F238E27FC236}">
                <a16:creationId xmlns:a16="http://schemas.microsoft.com/office/drawing/2014/main" id="{6E7DE921-2429-4444-A364-9737CE075E8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747164" y="6476999"/>
            <a:ext cx="396835" cy="396835"/>
          </a:xfrm>
          <a:prstGeom prst="rect">
            <a:avLst/>
          </a:prstGeom>
        </p:spPr>
      </p:pic>
    </p:spTree>
  </p:cSld>
  <p:clrMapOvr>
    <a:masterClrMapping/>
  </p:clrMapOvr>
</p:sld>
</file>

<file path=ppt/theme/theme1.xml><?xml version="1.0" encoding="utf-8"?>
<a:theme xmlns:a="http://schemas.openxmlformats.org/drawingml/2006/main" name="Office Theme">
  <a:themeElements>
    <a:clrScheme name="Custom 1">
      <a:dk1>
        <a:sysClr val="windowText" lastClr="000000"/>
      </a:dk1>
      <a:lt1>
        <a:sysClr val="window" lastClr="FFFFFF"/>
      </a:lt1>
      <a:dk2>
        <a:srgbClr val="454545"/>
      </a:dk2>
      <a:lt2>
        <a:srgbClr val="DADADA"/>
      </a:lt2>
      <a:accent1>
        <a:srgbClr val="DF2E28"/>
      </a:accent1>
      <a:accent2>
        <a:srgbClr val="6D6D6D"/>
      </a:accent2>
      <a:accent3>
        <a:srgbClr val="363636"/>
      </a:accent3>
      <a:accent4>
        <a:srgbClr val="DF2E28"/>
      </a:accent4>
      <a:accent5>
        <a:srgbClr val="6D6D6D"/>
      </a:accent5>
      <a:accent6>
        <a:srgbClr val="FFFFFF"/>
      </a:accent6>
      <a:hlink>
        <a:srgbClr val="C6330E"/>
      </a:hlink>
      <a:folHlink>
        <a:srgbClr val="C6330E"/>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362</TotalTime>
  <Words>638</Words>
  <Application>Microsoft Office PowerPoint</Application>
  <PresentationFormat>On-screen Show (4:3)</PresentationFormat>
  <Paragraphs>85</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Calibri Light</vt:lpstr>
      <vt:lpstr>Wingdings</vt:lpstr>
      <vt:lpstr>Office Theme</vt:lpstr>
      <vt:lpstr>Welcome to Primerus!</vt:lpstr>
      <vt:lpstr>PowerPoint Presentation</vt:lpstr>
      <vt:lpstr>Today’s Presenters</vt:lpstr>
      <vt:lpstr>Choice of distribution structure is integral to company’s strategic plan.  Analysis requires understanding of competition at both Manufacturer and Distributor level.  Successful implementation of plan requires coordinate effort of marketing, sales, logistics and legal team.  No amount of good lawyering can make up for a bad business plan.      </vt:lpstr>
      <vt:lpstr> Sales / Distribution Alternatives </vt:lpstr>
      <vt:lpstr>General Legal Perspective</vt:lpstr>
      <vt:lpstr>Implications of US Law</vt:lpstr>
      <vt:lpstr>International Contract Drafting Issues</vt:lpstr>
      <vt:lpstr>International Contract Content</vt:lpstr>
      <vt:lpstr>International Contract Content (Continued)</vt:lpstr>
      <vt:lpstr>International Contract Content (Continued)</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Primerus!</dc:title>
  <dc:creator>kbundyra@ad.primerus.com</dc:creator>
  <cp:lastModifiedBy>Katie M. Bundyra</cp:lastModifiedBy>
  <cp:revision>23</cp:revision>
  <dcterms:created xsi:type="dcterms:W3CDTF">2019-02-19T20:04:49Z</dcterms:created>
  <dcterms:modified xsi:type="dcterms:W3CDTF">2020-06-16T18:39:23Z</dcterms:modified>
</cp:coreProperties>
</file>